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1"/>
  </p:notesMasterIdLst>
  <p:handoutMasterIdLst>
    <p:handoutMasterId r:id="rId42"/>
  </p:handoutMasterIdLst>
  <p:sldIdLst>
    <p:sldId id="297" r:id="rId3"/>
    <p:sldId id="293" r:id="rId4"/>
    <p:sldId id="336" r:id="rId5"/>
    <p:sldId id="294" r:id="rId6"/>
    <p:sldId id="342" r:id="rId7"/>
    <p:sldId id="316" r:id="rId8"/>
    <p:sldId id="338" r:id="rId9"/>
    <p:sldId id="337" r:id="rId10"/>
    <p:sldId id="367" r:id="rId11"/>
    <p:sldId id="315" r:id="rId12"/>
    <p:sldId id="344" r:id="rId13"/>
    <p:sldId id="341" r:id="rId14"/>
    <p:sldId id="348" r:id="rId15"/>
    <p:sldId id="345" r:id="rId16"/>
    <p:sldId id="347" r:id="rId17"/>
    <p:sldId id="346" r:id="rId18"/>
    <p:sldId id="349" r:id="rId19"/>
    <p:sldId id="276" r:id="rId20"/>
    <p:sldId id="350" r:id="rId21"/>
    <p:sldId id="361" r:id="rId22"/>
    <p:sldId id="362" r:id="rId23"/>
    <p:sldId id="354" r:id="rId24"/>
    <p:sldId id="360" r:id="rId25"/>
    <p:sldId id="358" r:id="rId26"/>
    <p:sldId id="357" r:id="rId27"/>
    <p:sldId id="356" r:id="rId28"/>
    <p:sldId id="274" r:id="rId29"/>
    <p:sldId id="324" r:id="rId30"/>
    <p:sldId id="305" r:id="rId31"/>
    <p:sldId id="304" r:id="rId32"/>
    <p:sldId id="333" r:id="rId33"/>
    <p:sldId id="301" r:id="rId34"/>
    <p:sldId id="359" r:id="rId35"/>
    <p:sldId id="318" r:id="rId36"/>
    <p:sldId id="314" r:id="rId37"/>
    <p:sldId id="313" r:id="rId38"/>
    <p:sldId id="340" r:id="rId39"/>
    <p:sldId id="264" r:id="rId40"/>
  </p:sldIdLst>
  <p:sldSz cx="9144000" cy="6858000" type="screen4x3"/>
  <p:notesSz cx="6669088"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65" autoAdjust="0"/>
  </p:normalViewPr>
  <p:slideViewPr>
    <p:cSldViewPr>
      <p:cViewPr>
        <p:scale>
          <a:sx n="80" d="100"/>
          <a:sy n="80" d="100"/>
        </p:scale>
        <p:origin x="-744" y="-40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Blad1!$B$1</c:f>
              <c:strCache>
                <c:ptCount val="1"/>
                <c:pt idx="0">
                  <c:v>dans</c:v>
                </c:pt>
              </c:strCache>
            </c:strRef>
          </c:tx>
          <c:invertIfNegative val="0"/>
          <c:cat>
            <c:strRef>
              <c:f>Blad1!$A$2:$A$8</c:f>
              <c:strCache>
                <c:ptCount val="7"/>
                <c:pt idx="0">
                  <c:v>medicin</c:v>
                </c:pt>
                <c:pt idx="1">
                  <c:v>huvudvärk</c:v>
                </c:pt>
                <c:pt idx="2">
                  <c:v>magvärk</c:v>
                </c:pt>
                <c:pt idx="3">
                  <c:v>yrsel</c:v>
                </c:pt>
                <c:pt idx="4">
                  <c:v>trötthet</c:v>
                </c:pt>
                <c:pt idx="5">
                  <c:v>axelvärk</c:v>
                </c:pt>
                <c:pt idx="6">
                  <c:v>ryggvärk</c:v>
                </c:pt>
              </c:strCache>
            </c:strRef>
          </c:cat>
          <c:val>
            <c:numRef>
              <c:f>Blad1!$B$2:$B$8</c:f>
              <c:numCache>
                <c:formatCode>General</c:formatCode>
                <c:ptCount val="7"/>
                <c:pt idx="0">
                  <c:v>56</c:v>
                </c:pt>
                <c:pt idx="1">
                  <c:v>58</c:v>
                </c:pt>
                <c:pt idx="2">
                  <c:v>47</c:v>
                </c:pt>
                <c:pt idx="3">
                  <c:v>27</c:v>
                </c:pt>
                <c:pt idx="4">
                  <c:v>58</c:v>
                </c:pt>
                <c:pt idx="5">
                  <c:v>48</c:v>
                </c:pt>
                <c:pt idx="6">
                  <c:v>51</c:v>
                </c:pt>
              </c:numCache>
            </c:numRef>
          </c:val>
        </c:ser>
        <c:ser>
          <c:idx val="1"/>
          <c:order val="1"/>
          <c:tx>
            <c:strRef>
              <c:f>Blad1!$C$1</c:f>
              <c:strCache>
                <c:ptCount val="1"/>
                <c:pt idx="0">
                  <c:v>kontroll</c:v>
                </c:pt>
              </c:strCache>
            </c:strRef>
          </c:tx>
          <c:invertIfNegative val="0"/>
          <c:cat>
            <c:strRef>
              <c:f>Blad1!$A$2:$A$8</c:f>
              <c:strCache>
                <c:ptCount val="7"/>
                <c:pt idx="0">
                  <c:v>medicin</c:v>
                </c:pt>
                <c:pt idx="1">
                  <c:v>huvudvärk</c:v>
                </c:pt>
                <c:pt idx="2">
                  <c:v>magvärk</c:v>
                </c:pt>
                <c:pt idx="3">
                  <c:v>yrsel</c:v>
                </c:pt>
                <c:pt idx="4">
                  <c:v>trötthet</c:v>
                </c:pt>
                <c:pt idx="5">
                  <c:v>axelvärk</c:v>
                </c:pt>
                <c:pt idx="6">
                  <c:v>ryggvärk</c:v>
                </c:pt>
              </c:strCache>
            </c:strRef>
          </c:cat>
          <c:val>
            <c:numRef>
              <c:f>Blad1!$C$2:$C$8</c:f>
              <c:numCache>
                <c:formatCode>General</c:formatCode>
                <c:ptCount val="7"/>
                <c:pt idx="0">
                  <c:v>24</c:v>
                </c:pt>
                <c:pt idx="1">
                  <c:v>40</c:v>
                </c:pt>
                <c:pt idx="2">
                  <c:v>39</c:v>
                </c:pt>
                <c:pt idx="3">
                  <c:v>33</c:v>
                </c:pt>
                <c:pt idx="4">
                  <c:v>33</c:v>
                </c:pt>
                <c:pt idx="5">
                  <c:v>36</c:v>
                </c:pt>
                <c:pt idx="6">
                  <c:v>38</c:v>
                </c:pt>
              </c:numCache>
            </c:numRef>
          </c:val>
        </c:ser>
        <c:dLbls>
          <c:showLegendKey val="0"/>
          <c:showVal val="0"/>
          <c:showCatName val="0"/>
          <c:showSerName val="0"/>
          <c:showPercent val="0"/>
          <c:showBubbleSize val="0"/>
        </c:dLbls>
        <c:gapWidth val="150"/>
        <c:shape val="box"/>
        <c:axId val="82977152"/>
        <c:axId val="82978688"/>
        <c:axId val="0"/>
      </c:bar3DChart>
      <c:catAx>
        <c:axId val="82977152"/>
        <c:scaling>
          <c:orientation val="minMax"/>
        </c:scaling>
        <c:delete val="0"/>
        <c:axPos val="b"/>
        <c:majorTickMark val="out"/>
        <c:minorTickMark val="none"/>
        <c:tickLblPos val="nextTo"/>
        <c:txPr>
          <a:bodyPr/>
          <a:lstStyle/>
          <a:p>
            <a:pPr>
              <a:defRPr sz="1200" b="1"/>
            </a:pPr>
            <a:endParaRPr lang="sv-SE"/>
          </a:p>
        </c:txPr>
        <c:crossAx val="82978688"/>
        <c:crosses val="autoZero"/>
        <c:auto val="1"/>
        <c:lblAlgn val="ctr"/>
        <c:lblOffset val="100"/>
        <c:noMultiLvlLbl val="0"/>
      </c:catAx>
      <c:valAx>
        <c:axId val="82978688"/>
        <c:scaling>
          <c:orientation val="minMax"/>
        </c:scaling>
        <c:delete val="0"/>
        <c:axPos val="l"/>
        <c:majorGridlines/>
        <c:numFmt formatCode="General" sourceLinked="1"/>
        <c:majorTickMark val="out"/>
        <c:minorTickMark val="none"/>
        <c:tickLblPos val="nextTo"/>
        <c:crossAx val="82977152"/>
        <c:crosses val="autoZero"/>
        <c:crossBetween val="between"/>
      </c:valAx>
    </c:plotArea>
    <c:legend>
      <c:legendPos val="r"/>
      <c:legendEntry>
        <c:idx val="0"/>
        <c:txPr>
          <a:bodyPr/>
          <a:lstStyle/>
          <a:p>
            <a:pPr>
              <a:defRPr sz="1200" b="1"/>
            </a:pPr>
            <a:endParaRPr lang="sv-SE"/>
          </a:p>
        </c:txPr>
      </c:legendEntry>
      <c:legendEntry>
        <c:idx val="1"/>
        <c:txPr>
          <a:bodyPr/>
          <a:lstStyle/>
          <a:p>
            <a:pPr>
              <a:defRPr sz="1200" b="1"/>
            </a:pPr>
            <a:endParaRPr lang="sv-SE"/>
          </a:p>
        </c:txPr>
      </c:legendEntry>
      <c:layout/>
      <c:overlay val="0"/>
      <c:txPr>
        <a:bodyPr/>
        <a:lstStyle/>
        <a:p>
          <a:pPr>
            <a:defRPr b="1"/>
          </a:pPr>
          <a:endParaRPr lang="sv-SE"/>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Blad2!$B$1</c:f>
              <c:strCache>
                <c:ptCount val="1"/>
                <c:pt idx="0">
                  <c:v>dans</c:v>
                </c:pt>
              </c:strCache>
            </c:strRef>
          </c:tx>
          <c:invertIfNegative val="0"/>
          <c:cat>
            <c:strRef>
              <c:f>Blad2!$A$2:$A$7</c:f>
              <c:strCache>
                <c:ptCount val="6"/>
                <c:pt idx="0">
                  <c:v>stress</c:v>
                </c:pt>
                <c:pt idx="1">
                  <c:v>nervositet</c:v>
                </c:pt>
                <c:pt idx="2">
                  <c:v>oro</c:v>
                </c:pt>
                <c:pt idx="3">
                  <c:v>nedstämdhet</c:v>
                </c:pt>
                <c:pt idx="4">
                  <c:v>irritation</c:v>
                </c:pt>
                <c:pt idx="5">
                  <c:v>maktlöshet</c:v>
                </c:pt>
              </c:strCache>
            </c:strRef>
          </c:cat>
          <c:val>
            <c:numRef>
              <c:f>Blad2!$B$2:$B$7</c:f>
              <c:numCache>
                <c:formatCode>General</c:formatCode>
                <c:ptCount val="6"/>
                <c:pt idx="0">
                  <c:v>65</c:v>
                </c:pt>
                <c:pt idx="1">
                  <c:v>51</c:v>
                </c:pt>
                <c:pt idx="2">
                  <c:v>52</c:v>
                </c:pt>
                <c:pt idx="3">
                  <c:v>47</c:v>
                </c:pt>
                <c:pt idx="4">
                  <c:v>44</c:v>
                </c:pt>
                <c:pt idx="5">
                  <c:v>51</c:v>
                </c:pt>
              </c:numCache>
            </c:numRef>
          </c:val>
        </c:ser>
        <c:ser>
          <c:idx val="1"/>
          <c:order val="1"/>
          <c:tx>
            <c:strRef>
              <c:f>Blad2!$C$1</c:f>
              <c:strCache>
                <c:ptCount val="1"/>
                <c:pt idx="0">
                  <c:v>kontroll</c:v>
                </c:pt>
              </c:strCache>
            </c:strRef>
          </c:tx>
          <c:invertIfNegative val="0"/>
          <c:cat>
            <c:strRef>
              <c:f>Blad2!$A$2:$A$7</c:f>
              <c:strCache>
                <c:ptCount val="6"/>
                <c:pt idx="0">
                  <c:v>stress</c:v>
                </c:pt>
                <c:pt idx="1">
                  <c:v>nervositet</c:v>
                </c:pt>
                <c:pt idx="2">
                  <c:v>oro</c:v>
                </c:pt>
                <c:pt idx="3">
                  <c:v>nedstämdhet</c:v>
                </c:pt>
                <c:pt idx="4">
                  <c:v>irritation</c:v>
                </c:pt>
                <c:pt idx="5">
                  <c:v>maktlöshet</c:v>
                </c:pt>
              </c:strCache>
            </c:strRef>
          </c:cat>
          <c:val>
            <c:numRef>
              <c:f>Blad2!$C$2:$C$7</c:f>
              <c:numCache>
                <c:formatCode>General</c:formatCode>
                <c:ptCount val="6"/>
                <c:pt idx="0">
                  <c:v>42</c:v>
                </c:pt>
                <c:pt idx="1">
                  <c:v>42</c:v>
                </c:pt>
                <c:pt idx="2">
                  <c:v>49</c:v>
                </c:pt>
                <c:pt idx="3">
                  <c:v>33</c:v>
                </c:pt>
                <c:pt idx="4">
                  <c:v>20</c:v>
                </c:pt>
                <c:pt idx="5">
                  <c:v>38</c:v>
                </c:pt>
              </c:numCache>
            </c:numRef>
          </c:val>
        </c:ser>
        <c:dLbls>
          <c:showLegendKey val="0"/>
          <c:showVal val="0"/>
          <c:showCatName val="0"/>
          <c:showSerName val="0"/>
          <c:showPercent val="0"/>
          <c:showBubbleSize val="0"/>
        </c:dLbls>
        <c:gapWidth val="150"/>
        <c:shape val="box"/>
        <c:axId val="230041088"/>
        <c:axId val="230042624"/>
        <c:axId val="0"/>
      </c:bar3DChart>
      <c:catAx>
        <c:axId val="230041088"/>
        <c:scaling>
          <c:orientation val="minMax"/>
        </c:scaling>
        <c:delete val="0"/>
        <c:axPos val="b"/>
        <c:majorTickMark val="out"/>
        <c:minorTickMark val="none"/>
        <c:tickLblPos val="nextTo"/>
        <c:txPr>
          <a:bodyPr/>
          <a:lstStyle/>
          <a:p>
            <a:pPr>
              <a:defRPr sz="1200" b="1"/>
            </a:pPr>
            <a:endParaRPr lang="sv-SE"/>
          </a:p>
        </c:txPr>
        <c:crossAx val="230042624"/>
        <c:crosses val="autoZero"/>
        <c:auto val="1"/>
        <c:lblAlgn val="ctr"/>
        <c:lblOffset val="100"/>
        <c:noMultiLvlLbl val="0"/>
      </c:catAx>
      <c:valAx>
        <c:axId val="230042624"/>
        <c:scaling>
          <c:orientation val="minMax"/>
        </c:scaling>
        <c:delete val="0"/>
        <c:axPos val="l"/>
        <c:majorGridlines/>
        <c:numFmt formatCode="General" sourceLinked="1"/>
        <c:majorTickMark val="out"/>
        <c:minorTickMark val="none"/>
        <c:tickLblPos val="nextTo"/>
        <c:crossAx val="230041088"/>
        <c:crosses val="autoZero"/>
        <c:crossBetween val="between"/>
      </c:valAx>
    </c:plotArea>
    <c:legend>
      <c:legendPos val="r"/>
      <c:layout/>
      <c:overlay val="0"/>
      <c:txPr>
        <a:bodyPr/>
        <a:lstStyle/>
        <a:p>
          <a:pPr>
            <a:defRPr sz="1200" b="1"/>
          </a:pPr>
          <a:endParaRPr lang="sv-SE"/>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4327C-CDDB-4A83-95FC-804CFBAA6EC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sv-SE"/>
        </a:p>
      </dgm:t>
    </dgm:pt>
    <dgm:pt modelId="{B5839F3C-8887-4A75-A59B-8FAB79E8B23A}">
      <dgm:prSet phldrT="[Text]" custT="1"/>
      <dgm:spPr/>
      <dgm:t>
        <a:bodyPr/>
        <a:lstStyle/>
        <a:p>
          <a:r>
            <a:rPr lang="sv-SE" sz="2000" b="1" dirty="0"/>
            <a:t>Varför drabbas flickor?</a:t>
          </a:r>
        </a:p>
      </dgm:t>
    </dgm:pt>
    <dgm:pt modelId="{A300D739-7266-41C5-8D59-FEC4BAB57E0A}" type="parTrans" cxnId="{A7F98505-95E0-4341-BB34-685CF3B44117}">
      <dgm:prSet/>
      <dgm:spPr/>
      <dgm:t>
        <a:bodyPr/>
        <a:lstStyle/>
        <a:p>
          <a:endParaRPr lang="sv-SE"/>
        </a:p>
      </dgm:t>
    </dgm:pt>
    <dgm:pt modelId="{E67B97AE-BC0E-44B7-BAC7-0FD8DAEE3ABC}" type="sibTrans" cxnId="{A7F98505-95E0-4341-BB34-685CF3B44117}">
      <dgm:prSet/>
      <dgm:spPr/>
      <dgm:t>
        <a:bodyPr/>
        <a:lstStyle/>
        <a:p>
          <a:endParaRPr lang="sv-SE"/>
        </a:p>
      </dgm:t>
    </dgm:pt>
    <dgm:pt modelId="{A72B20EB-02B2-4CD2-B495-48A3C501D47D}">
      <dgm:prSet phldrT="[Text]"/>
      <dgm:spPr/>
      <dgm:t>
        <a:bodyPr/>
        <a:lstStyle/>
        <a:p>
          <a:r>
            <a:rPr lang="sv-SE" dirty="0"/>
            <a:t>Obalans i samhällets </a:t>
          </a:r>
          <a:r>
            <a:rPr lang="sv-SE" dirty="0" smtClean="0"/>
            <a:t>normer, flickor högre press </a:t>
          </a:r>
          <a:r>
            <a:rPr lang="sv-SE" dirty="0"/>
            <a:t>(3)</a:t>
          </a:r>
        </a:p>
      </dgm:t>
    </dgm:pt>
    <dgm:pt modelId="{E250D265-5B26-4110-932A-77FBF67D584B}" type="parTrans" cxnId="{820B324B-2B09-4BE7-912D-F1E0EBE6DF3A}">
      <dgm:prSet/>
      <dgm:spPr/>
      <dgm:t>
        <a:bodyPr/>
        <a:lstStyle/>
        <a:p>
          <a:endParaRPr lang="sv-SE"/>
        </a:p>
      </dgm:t>
    </dgm:pt>
    <dgm:pt modelId="{FFC8AD2E-2932-48F6-BBC2-20274CB37987}" type="sibTrans" cxnId="{820B324B-2B09-4BE7-912D-F1E0EBE6DF3A}">
      <dgm:prSet/>
      <dgm:spPr/>
      <dgm:t>
        <a:bodyPr/>
        <a:lstStyle/>
        <a:p>
          <a:endParaRPr lang="sv-SE"/>
        </a:p>
      </dgm:t>
    </dgm:pt>
    <dgm:pt modelId="{0C5564EF-AAEE-4476-B440-ADD411D31B70}">
      <dgm:prSet phldrT="[Text]"/>
      <dgm:spPr/>
      <dgm:t>
        <a:bodyPr/>
        <a:lstStyle/>
        <a:p>
          <a:r>
            <a:rPr lang="sv-SE" dirty="0" smtClean="0"/>
            <a:t>Högt ansvarstagande </a:t>
          </a:r>
          <a:r>
            <a:rPr lang="sv-SE" dirty="0"/>
            <a:t>(3)</a:t>
          </a:r>
        </a:p>
      </dgm:t>
    </dgm:pt>
    <dgm:pt modelId="{793A7F88-F891-4001-98B6-F552680D726F}" type="parTrans" cxnId="{D85C6E01-0473-4A9F-A9E5-2FD06EE9E7EC}">
      <dgm:prSet/>
      <dgm:spPr/>
      <dgm:t>
        <a:bodyPr/>
        <a:lstStyle/>
        <a:p>
          <a:endParaRPr lang="sv-SE"/>
        </a:p>
      </dgm:t>
    </dgm:pt>
    <dgm:pt modelId="{C717C7C4-D1A4-4862-AF5B-8F5D38B058E6}" type="sibTrans" cxnId="{D85C6E01-0473-4A9F-A9E5-2FD06EE9E7EC}">
      <dgm:prSet/>
      <dgm:spPr/>
      <dgm:t>
        <a:bodyPr/>
        <a:lstStyle/>
        <a:p>
          <a:endParaRPr lang="sv-SE"/>
        </a:p>
      </dgm:t>
    </dgm:pt>
    <dgm:pt modelId="{21E1D6A5-E0D0-4C9E-9727-9E40619BAB1D}">
      <dgm:prSet phldrT="[Text]"/>
      <dgm:spPr/>
      <dgm:t>
        <a:bodyPr/>
        <a:lstStyle/>
        <a:p>
          <a:r>
            <a:rPr lang="sv-SE" dirty="0"/>
            <a:t>Upplever fler </a:t>
          </a:r>
          <a:r>
            <a:rPr lang="sv-SE" dirty="0" err="1"/>
            <a:t>stressorer</a:t>
          </a:r>
          <a:r>
            <a:rPr lang="sv-SE" dirty="0"/>
            <a:t>, </a:t>
          </a:r>
          <a:r>
            <a:rPr lang="sv-SE" dirty="0" err="1"/>
            <a:t>bla</a:t>
          </a:r>
          <a:r>
            <a:rPr lang="sv-SE" dirty="0"/>
            <a:t> </a:t>
          </a:r>
          <a:r>
            <a:rPr lang="sv-SE" dirty="0" err="1"/>
            <a:t>skolpress</a:t>
          </a:r>
          <a:r>
            <a:rPr lang="sv-SE" dirty="0"/>
            <a:t>, känsliga för andras reaktioner (4)</a:t>
          </a:r>
        </a:p>
      </dgm:t>
    </dgm:pt>
    <dgm:pt modelId="{D08CF7E8-1BC7-407F-B0C3-C40510925FC5}" type="parTrans" cxnId="{8675AB2B-1018-40B4-AA67-78E798787D98}">
      <dgm:prSet/>
      <dgm:spPr/>
      <dgm:t>
        <a:bodyPr/>
        <a:lstStyle/>
        <a:p>
          <a:endParaRPr lang="sv-SE"/>
        </a:p>
      </dgm:t>
    </dgm:pt>
    <dgm:pt modelId="{9FBEC8F6-A4AB-46CF-AA5B-C9EFF2C770C4}" type="sibTrans" cxnId="{8675AB2B-1018-40B4-AA67-78E798787D98}">
      <dgm:prSet/>
      <dgm:spPr/>
      <dgm:t>
        <a:bodyPr/>
        <a:lstStyle/>
        <a:p>
          <a:endParaRPr lang="sv-SE"/>
        </a:p>
      </dgm:t>
    </dgm:pt>
    <dgm:pt modelId="{16D344B8-A356-487A-9F69-62CEE5424984}">
      <dgm:prSet phldrT="[Text]"/>
      <dgm:spPr/>
      <dgm:t>
        <a:bodyPr/>
        <a:lstStyle/>
        <a:p>
          <a:r>
            <a:rPr lang="sv-SE" dirty="0"/>
            <a:t>Upplever socialt motsägelsefulla förväntningar (1)</a:t>
          </a:r>
        </a:p>
      </dgm:t>
    </dgm:pt>
    <dgm:pt modelId="{9FC7316A-D4D8-43E9-8E41-C0F51B1EC94A}" type="parTrans" cxnId="{2427986D-2D8A-4269-B983-C2D825310E48}">
      <dgm:prSet/>
      <dgm:spPr/>
      <dgm:t>
        <a:bodyPr/>
        <a:lstStyle/>
        <a:p>
          <a:endParaRPr lang="sv-SE"/>
        </a:p>
      </dgm:t>
    </dgm:pt>
    <dgm:pt modelId="{7342CA78-F6A5-4C8C-B824-DD5D3D903F86}" type="sibTrans" cxnId="{2427986D-2D8A-4269-B983-C2D825310E48}">
      <dgm:prSet/>
      <dgm:spPr/>
      <dgm:t>
        <a:bodyPr/>
        <a:lstStyle/>
        <a:p>
          <a:endParaRPr lang="sv-SE"/>
        </a:p>
      </dgm:t>
    </dgm:pt>
    <dgm:pt modelId="{51447081-9754-4BF2-8141-78FD7F2A2247}">
      <dgm:prSet/>
      <dgm:spPr/>
      <dgm:t>
        <a:bodyPr/>
        <a:lstStyle/>
        <a:p>
          <a:r>
            <a:rPr lang="sv-SE" dirty="0"/>
            <a:t>Tenderar vilja leva upp till andras krav i hög grad (1)</a:t>
          </a:r>
        </a:p>
      </dgm:t>
    </dgm:pt>
    <dgm:pt modelId="{4CEAB91C-19E7-48FB-9164-49DC7EF9927F}" type="parTrans" cxnId="{69954B90-1DF7-4380-9336-2AFD60534CA3}">
      <dgm:prSet/>
      <dgm:spPr/>
      <dgm:t>
        <a:bodyPr/>
        <a:lstStyle/>
        <a:p>
          <a:endParaRPr lang="sv-SE"/>
        </a:p>
      </dgm:t>
    </dgm:pt>
    <dgm:pt modelId="{3DBAE21A-3D90-4EA1-AFD3-70384A41F802}" type="sibTrans" cxnId="{69954B90-1DF7-4380-9336-2AFD60534CA3}">
      <dgm:prSet/>
      <dgm:spPr/>
      <dgm:t>
        <a:bodyPr/>
        <a:lstStyle/>
        <a:p>
          <a:endParaRPr lang="sv-SE"/>
        </a:p>
      </dgm:t>
    </dgm:pt>
    <dgm:pt modelId="{DBAF45D6-27C9-4E7E-893F-DF7E1DCE8606}">
      <dgm:prSet/>
      <dgm:spPr/>
      <dgm:t>
        <a:bodyPr/>
        <a:lstStyle/>
        <a:p>
          <a:r>
            <a:rPr lang="sv-SE" dirty="0"/>
            <a:t>Objektifiering, utifrånperspektiv (2</a:t>
          </a:r>
          <a:r>
            <a:rPr lang="sv-SE" dirty="0" smtClean="0"/>
            <a:t>), utseende viktigt (3)</a:t>
          </a:r>
          <a:endParaRPr lang="sv-SE" dirty="0"/>
        </a:p>
      </dgm:t>
    </dgm:pt>
    <dgm:pt modelId="{F9B92260-D873-4E7C-9F9B-DCB13F533722}" type="parTrans" cxnId="{2C7CF81D-C3B9-4D9B-82DB-A58A9B40F476}">
      <dgm:prSet/>
      <dgm:spPr/>
      <dgm:t>
        <a:bodyPr/>
        <a:lstStyle/>
        <a:p>
          <a:endParaRPr lang="sv-SE"/>
        </a:p>
      </dgm:t>
    </dgm:pt>
    <dgm:pt modelId="{84D098CD-D9B6-46E6-8EA4-1915E9A522BF}" type="sibTrans" cxnId="{2C7CF81D-C3B9-4D9B-82DB-A58A9B40F476}">
      <dgm:prSet/>
      <dgm:spPr/>
      <dgm:t>
        <a:bodyPr/>
        <a:lstStyle/>
        <a:p>
          <a:endParaRPr lang="sv-SE"/>
        </a:p>
      </dgm:t>
    </dgm:pt>
    <dgm:pt modelId="{2C96E4F7-FD44-F143-855F-91103979127F}">
      <dgm:prSet phldrT="[Text]"/>
      <dgm:spPr/>
      <dgm:t>
        <a:bodyPr/>
        <a:lstStyle/>
        <a:p>
          <a:endParaRPr lang="sv-SE"/>
        </a:p>
      </dgm:t>
    </dgm:pt>
    <dgm:pt modelId="{06464262-FDBA-194A-A26D-D0338DC2D5BF}" type="parTrans" cxnId="{F012BF2B-5234-0B47-A316-707758822D31}">
      <dgm:prSet/>
      <dgm:spPr/>
      <dgm:t>
        <a:bodyPr/>
        <a:lstStyle/>
        <a:p>
          <a:endParaRPr lang="en-GB"/>
        </a:p>
      </dgm:t>
    </dgm:pt>
    <dgm:pt modelId="{B2448DC1-E72D-2346-AA22-6B7586E40709}" type="sibTrans" cxnId="{F012BF2B-5234-0B47-A316-707758822D31}">
      <dgm:prSet/>
      <dgm:spPr/>
      <dgm:t>
        <a:bodyPr/>
        <a:lstStyle/>
        <a:p>
          <a:endParaRPr lang="en-GB"/>
        </a:p>
      </dgm:t>
    </dgm:pt>
    <dgm:pt modelId="{317C1045-FB0A-7243-AB01-5A02CA34C10B}">
      <dgm:prSet phldrT="[Text]"/>
      <dgm:spPr/>
      <dgm:t>
        <a:bodyPr/>
        <a:lstStyle/>
        <a:p>
          <a:endParaRPr lang="sv-SE"/>
        </a:p>
      </dgm:t>
    </dgm:pt>
    <dgm:pt modelId="{D4DA2B4E-CD49-5F47-98A8-361D1D80408C}" type="parTrans" cxnId="{020FBDE4-BDFA-D846-853E-128DDDFB7FD5}">
      <dgm:prSet/>
      <dgm:spPr/>
      <dgm:t>
        <a:bodyPr/>
        <a:lstStyle/>
        <a:p>
          <a:endParaRPr lang="en-GB"/>
        </a:p>
      </dgm:t>
    </dgm:pt>
    <dgm:pt modelId="{49CF356B-797C-964C-AF1B-7310F1F4359F}" type="sibTrans" cxnId="{020FBDE4-BDFA-D846-853E-128DDDFB7FD5}">
      <dgm:prSet/>
      <dgm:spPr/>
      <dgm:t>
        <a:bodyPr/>
        <a:lstStyle/>
        <a:p>
          <a:endParaRPr lang="en-GB"/>
        </a:p>
      </dgm:t>
    </dgm:pt>
    <dgm:pt modelId="{C8B70771-E922-4048-B546-531207D69BCF}" type="pres">
      <dgm:prSet presAssocID="{C544327C-CDDB-4A83-95FC-804CFBAA6ECE}" presName="composite" presStyleCnt="0">
        <dgm:presLayoutVars>
          <dgm:chMax val="1"/>
          <dgm:dir/>
          <dgm:resizeHandles val="exact"/>
        </dgm:presLayoutVars>
      </dgm:prSet>
      <dgm:spPr/>
      <dgm:t>
        <a:bodyPr/>
        <a:lstStyle/>
        <a:p>
          <a:endParaRPr lang="sv-SE"/>
        </a:p>
      </dgm:t>
    </dgm:pt>
    <dgm:pt modelId="{5D6FD226-6E99-4103-9084-0BBF3B614BA8}" type="pres">
      <dgm:prSet presAssocID="{C544327C-CDDB-4A83-95FC-804CFBAA6ECE}" presName="radial" presStyleCnt="0">
        <dgm:presLayoutVars>
          <dgm:animLvl val="ctr"/>
        </dgm:presLayoutVars>
      </dgm:prSet>
      <dgm:spPr/>
    </dgm:pt>
    <dgm:pt modelId="{D5DBA138-C0C6-414E-BEFD-31CBD3CD4B09}" type="pres">
      <dgm:prSet presAssocID="{B5839F3C-8887-4A75-A59B-8FAB79E8B23A}" presName="centerShape" presStyleLbl="vennNode1" presStyleIdx="0" presStyleCnt="7"/>
      <dgm:spPr/>
      <dgm:t>
        <a:bodyPr/>
        <a:lstStyle/>
        <a:p>
          <a:endParaRPr lang="sv-SE"/>
        </a:p>
      </dgm:t>
    </dgm:pt>
    <dgm:pt modelId="{98C56670-DD66-444F-99EE-FE053D7213A9}" type="pres">
      <dgm:prSet presAssocID="{DBAF45D6-27C9-4E7E-893F-DF7E1DCE8606}" presName="node" presStyleLbl="vennNode1" presStyleIdx="1" presStyleCnt="7">
        <dgm:presLayoutVars>
          <dgm:bulletEnabled val="1"/>
        </dgm:presLayoutVars>
      </dgm:prSet>
      <dgm:spPr/>
      <dgm:t>
        <a:bodyPr/>
        <a:lstStyle/>
        <a:p>
          <a:endParaRPr lang="sv-SE"/>
        </a:p>
      </dgm:t>
    </dgm:pt>
    <dgm:pt modelId="{50069893-D3E0-4614-A3EF-BA0D4C8B8E8F}" type="pres">
      <dgm:prSet presAssocID="{51447081-9754-4BF2-8141-78FD7F2A2247}" presName="node" presStyleLbl="vennNode1" presStyleIdx="2" presStyleCnt="7">
        <dgm:presLayoutVars>
          <dgm:bulletEnabled val="1"/>
        </dgm:presLayoutVars>
      </dgm:prSet>
      <dgm:spPr/>
      <dgm:t>
        <a:bodyPr/>
        <a:lstStyle/>
        <a:p>
          <a:endParaRPr lang="sv-SE"/>
        </a:p>
      </dgm:t>
    </dgm:pt>
    <dgm:pt modelId="{315B8789-F0A8-4709-A253-13E5E7E2F163}" type="pres">
      <dgm:prSet presAssocID="{A72B20EB-02B2-4CD2-B495-48A3C501D47D}" presName="node" presStyleLbl="vennNode1" presStyleIdx="3" presStyleCnt="7" custRadScaleRad="100000" custRadScaleInc="0">
        <dgm:presLayoutVars>
          <dgm:bulletEnabled val="1"/>
        </dgm:presLayoutVars>
      </dgm:prSet>
      <dgm:spPr/>
      <dgm:t>
        <a:bodyPr/>
        <a:lstStyle/>
        <a:p>
          <a:endParaRPr lang="sv-SE"/>
        </a:p>
      </dgm:t>
    </dgm:pt>
    <dgm:pt modelId="{E950A5A1-7C55-4823-9F1A-3F5027BE5249}" type="pres">
      <dgm:prSet presAssocID="{0C5564EF-AAEE-4476-B440-ADD411D31B70}" presName="node" presStyleLbl="vennNode1" presStyleIdx="4" presStyleCnt="7">
        <dgm:presLayoutVars>
          <dgm:bulletEnabled val="1"/>
        </dgm:presLayoutVars>
      </dgm:prSet>
      <dgm:spPr/>
      <dgm:t>
        <a:bodyPr/>
        <a:lstStyle/>
        <a:p>
          <a:endParaRPr lang="sv-SE"/>
        </a:p>
      </dgm:t>
    </dgm:pt>
    <dgm:pt modelId="{0F014628-7199-4C0F-BA62-11576C32F23C}" type="pres">
      <dgm:prSet presAssocID="{21E1D6A5-E0D0-4C9E-9727-9E40619BAB1D}" presName="node" presStyleLbl="vennNode1" presStyleIdx="5" presStyleCnt="7">
        <dgm:presLayoutVars>
          <dgm:bulletEnabled val="1"/>
        </dgm:presLayoutVars>
      </dgm:prSet>
      <dgm:spPr/>
      <dgm:t>
        <a:bodyPr/>
        <a:lstStyle/>
        <a:p>
          <a:endParaRPr lang="sv-SE"/>
        </a:p>
      </dgm:t>
    </dgm:pt>
    <dgm:pt modelId="{483AF0D8-33BA-4247-A2D5-27728C338BDA}" type="pres">
      <dgm:prSet presAssocID="{16D344B8-A356-487A-9F69-62CEE5424984}" presName="node" presStyleLbl="vennNode1" presStyleIdx="6" presStyleCnt="7">
        <dgm:presLayoutVars>
          <dgm:bulletEnabled val="1"/>
        </dgm:presLayoutVars>
      </dgm:prSet>
      <dgm:spPr/>
      <dgm:t>
        <a:bodyPr/>
        <a:lstStyle/>
        <a:p>
          <a:endParaRPr lang="sv-SE"/>
        </a:p>
      </dgm:t>
    </dgm:pt>
  </dgm:ptLst>
  <dgm:cxnLst>
    <dgm:cxn modelId="{8675AB2B-1018-40B4-AA67-78E798787D98}" srcId="{B5839F3C-8887-4A75-A59B-8FAB79E8B23A}" destId="{21E1D6A5-E0D0-4C9E-9727-9E40619BAB1D}" srcOrd="4" destOrd="0" parTransId="{D08CF7E8-1BC7-407F-B0C3-C40510925FC5}" sibTransId="{9FBEC8F6-A4AB-46CF-AA5B-C9EFF2C770C4}"/>
    <dgm:cxn modelId="{A7F98505-95E0-4341-BB34-685CF3B44117}" srcId="{C544327C-CDDB-4A83-95FC-804CFBAA6ECE}" destId="{B5839F3C-8887-4A75-A59B-8FAB79E8B23A}" srcOrd="0" destOrd="0" parTransId="{A300D739-7266-41C5-8D59-FEC4BAB57E0A}" sibTransId="{E67B97AE-BC0E-44B7-BAC7-0FD8DAEE3ABC}"/>
    <dgm:cxn modelId="{4ADCC0BA-ADAD-4BC5-BE5C-0FDAAC106B1C}" type="presOf" srcId="{DBAF45D6-27C9-4E7E-893F-DF7E1DCE8606}" destId="{98C56670-DD66-444F-99EE-FE053D7213A9}" srcOrd="0" destOrd="0" presId="urn:microsoft.com/office/officeart/2005/8/layout/radial3"/>
    <dgm:cxn modelId="{F012BF2B-5234-0B47-A316-707758822D31}" srcId="{C544327C-CDDB-4A83-95FC-804CFBAA6ECE}" destId="{2C96E4F7-FD44-F143-855F-91103979127F}" srcOrd="1" destOrd="0" parTransId="{06464262-FDBA-194A-A26D-D0338DC2D5BF}" sibTransId="{B2448DC1-E72D-2346-AA22-6B7586E40709}"/>
    <dgm:cxn modelId="{5F89998A-F921-4B8A-86CA-EB8393F6F2A0}" type="presOf" srcId="{C544327C-CDDB-4A83-95FC-804CFBAA6ECE}" destId="{C8B70771-E922-4048-B546-531207D69BCF}" srcOrd="0" destOrd="0" presId="urn:microsoft.com/office/officeart/2005/8/layout/radial3"/>
    <dgm:cxn modelId="{69954B90-1DF7-4380-9336-2AFD60534CA3}" srcId="{B5839F3C-8887-4A75-A59B-8FAB79E8B23A}" destId="{51447081-9754-4BF2-8141-78FD7F2A2247}" srcOrd="1" destOrd="0" parTransId="{4CEAB91C-19E7-48FB-9164-49DC7EF9927F}" sibTransId="{3DBAE21A-3D90-4EA1-AFD3-70384A41F802}"/>
    <dgm:cxn modelId="{97F8C7EC-3881-4B86-9FE8-F372DE0279A0}" type="presOf" srcId="{0C5564EF-AAEE-4476-B440-ADD411D31B70}" destId="{E950A5A1-7C55-4823-9F1A-3F5027BE5249}" srcOrd="0" destOrd="0" presId="urn:microsoft.com/office/officeart/2005/8/layout/radial3"/>
    <dgm:cxn modelId="{820B324B-2B09-4BE7-912D-F1E0EBE6DF3A}" srcId="{B5839F3C-8887-4A75-A59B-8FAB79E8B23A}" destId="{A72B20EB-02B2-4CD2-B495-48A3C501D47D}" srcOrd="2" destOrd="0" parTransId="{E250D265-5B26-4110-932A-77FBF67D584B}" sibTransId="{FFC8AD2E-2932-48F6-BBC2-20274CB37987}"/>
    <dgm:cxn modelId="{D85C6E01-0473-4A9F-A9E5-2FD06EE9E7EC}" srcId="{B5839F3C-8887-4A75-A59B-8FAB79E8B23A}" destId="{0C5564EF-AAEE-4476-B440-ADD411D31B70}" srcOrd="3" destOrd="0" parTransId="{793A7F88-F891-4001-98B6-F552680D726F}" sibTransId="{C717C7C4-D1A4-4862-AF5B-8F5D38B058E6}"/>
    <dgm:cxn modelId="{2427986D-2D8A-4269-B983-C2D825310E48}" srcId="{B5839F3C-8887-4A75-A59B-8FAB79E8B23A}" destId="{16D344B8-A356-487A-9F69-62CEE5424984}" srcOrd="5" destOrd="0" parTransId="{9FC7316A-D4D8-43E9-8E41-C0F51B1EC94A}" sibTransId="{7342CA78-F6A5-4C8C-B824-DD5D3D903F86}"/>
    <dgm:cxn modelId="{56002D6C-4D02-43FD-A24A-2D0B3F1D940C}" type="presOf" srcId="{B5839F3C-8887-4A75-A59B-8FAB79E8B23A}" destId="{D5DBA138-C0C6-414E-BEFD-31CBD3CD4B09}" srcOrd="0" destOrd="0" presId="urn:microsoft.com/office/officeart/2005/8/layout/radial3"/>
    <dgm:cxn modelId="{F7454305-E581-41FA-A482-92D4C599B99E}" type="presOf" srcId="{21E1D6A5-E0D0-4C9E-9727-9E40619BAB1D}" destId="{0F014628-7199-4C0F-BA62-11576C32F23C}" srcOrd="0" destOrd="0" presId="urn:microsoft.com/office/officeart/2005/8/layout/radial3"/>
    <dgm:cxn modelId="{2C7CF81D-C3B9-4D9B-82DB-A58A9B40F476}" srcId="{B5839F3C-8887-4A75-A59B-8FAB79E8B23A}" destId="{DBAF45D6-27C9-4E7E-893F-DF7E1DCE8606}" srcOrd="0" destOrd="0" parTransId="{F9B92260-D873-4E7C-9F9B-DCB13F533722}" sibTransId="{84D098CD-D9B6-46E6-8EA4-1915E9A522BF}"/>
    <dgm:cxn modelId="{020FBDE4-BDFA-D846-853E-128DDDFB7FD5}" srcId="{C544327C-CDDB-4A83-95FC-804CFBAA6ECE}" destId="{317C1045-FB0A-7243-AB01-5A02CA34C10B}" srcOrd="2" destOrd="0" parTransId="{D4DA2B4E-CD49-5F47-98A8-361D1D80408C}" sibTransId="{49CF356B-797C-964C-AF1B-7310F1F4359F}"/>
    <dgm:cxn modelId="{26567358-9167-4908-9B70-3FBB0F0E210C}" type="presOf" srcId="{16D344B8-A356-487A-9F69-62CEE5424984}" destId="{483AF0D8-33BA-4247-A2D5-27728C338BDA}" srcOrd="0" destOrd="0" presId="urn:microsoft.com/office/officeart/2005/8/layout/radial3"/>
    <dgm:cxn modelId="{BB80D262-9203-45EE-AD14-12BFE5DA6B57}" type="presOf" srcId="{51447081-9754-4BF2-8141-78FD7F2A2247}" destId="{50069893-D3E0-4614-A3EF-BA0D4C8B8E8F}" srcOrd="0" destOrd="0" presId="urn:microsoft.com/office/officeart/2005/8/layout/radial3"/>
    <dgm:cxn modelId="{58B5B97B-0E1C-40F8-B24B-46FD3AE97514}" type="presOf" srcId="{A72B20EB-02B2-4CD2-B495-48A3C501D47D}" destId="{315B8789-F0A8-4709-A253-13E5E7E2F163}" srcOrd="0" destOrd="0" presId="urn:microsoft.com/office/officeart/2005/8/layout/radial3"/>
    <dgm:cxn modelId="{4E63D1DE-FB55-45B1-ABD5-8CC2E70EDC58}" type="presParOf" srcId="{C8B70771-E922-4048-B546-531207D69BCF}" destId="{5D6FD226-6E99-4103-9084-0BBF3B614BA8}" srcOrd="0" destOrd="0" presId="urn:microsoft.com/office/officeart/2005/8/layout/radial3"/>
    <dgm:cxn modelId="{910D495F-32E5-463E-94FF-0B2A878EC303}" type="presParOf" srcId="{5D6FD226-6E99-4103-9084-0BBF3B614BA8}" destId="{D5DBA138-C0C6-414E-BEFD-31CBD3CD4B09}" srcOrd="0" destOrd="0" presId="urn:microsoft.com/office/officeart/2005/8/layout/radial3"/>
    <dgm:cxn modelId="{C7A0CFC2-0FA6-450D-91D8-C98D48809011}" type="presParOf" srcId="{5D6FD226-6E99-4103-9084-0BBF3B614BA8}" destId="{98C56670-DD66-444F-99EE-FE053D7213A9}" srcOrd="1" destOrd="0" presId="urn:microsoft.com/office/officeart/2005/8/layout/radial3"/>
    <dgm:cxn modelId="{243C0076-DF81-4EFC-A6A2-EC900AB64E79}" type="presParOf" srcId="{5D6FD226-6E99-4103-9084-0BBF3B614BA8}" destId="{50069893-D3E0-4614-A3EF-BA0D4C8B8E8F}" srcOrd="2" destOrd="0" presId="urn:microsoft.com/office/officeart/2005/8/layout/radial3"/>
    <dgm:cxn modelId="{010C783E-FAAD-49BA-9859-318414E91F22}" type="presParOf" srcId="{5D6FD226-6E99-4103-9084-0BBF3B614BA8}" destId="{315B8789-F0A8-4709-A253-13E5E7E2F163}" srcOrd="3" destOrd="0" presId="urn:microsoft.com/office/officeart/2005/8/layout/radial3"/>
    <dgm:cxn modelId="{2129CB8C-2862-49BC-962C-B1BE020DA7B5}" type="presParOf" srcId="{5D6FD226-6E99-4103-9084-0BBF3B614BA8}" destId="{E950A5A1-7C55-4823-9F1A-3F5027BE5249}" srcOrd="4" destOrd="0" presId="urn:microsoft.com/office/officeart/2005/8/layout/radial3"/>
    <dgm:cxn modelId="{EE9284C0-BEC9-453D-A656-3DAA5B309556}" type="presParOf" srcId="{5D6FD226-6E99-4103-9084-0BBF3B614BA8}" destId="{0F014628-7199-4C0F-BA62-11576C32F23C}" srcOrd="5" destOrd="0" presId="urn:microsoft.com/office/officeart/2005/8/layout/radial3"/>
    <dgm:cxn modelId="{EE7B4450-C235-4FCC-98B2-46B5CB9CBE12}" type="presParOf" srcId="{5D6FD226-6E99-4103-9084-0BBF3B614BA8}" destId="{483AF0D8-33BA-4247-A2D5-27728C338BDA}" srcOrd="6" destOrd="0" presId="urn:microsoft.com/office/officeart/2005/8/layout/radial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BA138-C0C6-414E-BEFD-31CBD3CD4B09}">
      <dsp:nvSpPr>
        <dsp:cNvPr id="0" name=""/>
        <dsp:cNvSpPr/>
      </dsp:nvSpPr>
      <dsp:spPr>
        <a:xfrm>
          <a:off x="2457634" y="1042147"/>
          <a:ext cx="2596225" cy="25962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sv-SE" sz="2000" b="1" kern="1200" dirty="0"/>
            <a:t>Varför drabbas flickor?</a:t>
          </a:r>
        </a:p>
      </dsp:txBody>
      <dsp:txXfrm>
        <a:off x="2837842" y="1422355"/>
        <a:ext cx="1835809" cy="1835809"/>
      </dsp:txXfrm>
    </dsp:sp>
    <dsp:sp modelId="{98C56670-DD66-444F-99EE-FE053D7213A9}">
      <dsp:nvSpPr>
        <dsp:cNvPr id="0" name=""/>
        <dsp:cNvSpPr/>
      </dsp:nvSpPr>
      <dsp:spPr>
        <a:xfrm>
          <a:off x="3106690" y="463"/>
          <a:ext cx="1298112" cy="12981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Objektifiering, utifrånperspektiv (2</a:t>
          </a:r>
          <a:r>
            <a:rPr lang="sv-SE" sz="900" kern="1200" dirty="0" smtClean="0"/>
            <a:t>), utseende viktigt (3)</a:t>
          </a:r>
          <a:endParaRPr lang="sv-SE" sz="900" kern="1200" dirty="0"/>
        </a:p>
      </dsp:txBody>
      <dsp:txXfrm>
        <a:off x="3296794" y="190567"/>
        <a:ext cx="917904" cy="917904"/>
      </dsp:txXfrm>
    </dsp:sp>
    <dsp:sp modelId="{50069893-D3E0-4614-A3EF-BA0D4C8B8E8F}">
      <dsp:nvSpPr>
        <dsp:cNvPr id="0" name=""/>
        <dsp:cNvSpPr/>
      </dsp:nvSpPr>
      <dsp:spPr>
        <a:xfrm>
          <a:off x="4570914" y="845833"/>
          <a:ext cx="1298112" cy="12981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Tenderar vilja leva upp till andras krav i hög grad (1)</a:t>
          </a:r>
        </a:p>
      </dsp:txBody>
      <dsp:txXfrm>
        <a:off x="4761018" y="1035937"/>
        <a:ext cx="917904" cy="917904"/>
      </dsp:txXfrm>
    </dsp:sp>
    <dsp:sp modelId="{315B8789-F0A8-4709-A253-13E5E7E2F163}">
      <dsp:nvSpPr>
        <dsp:cNvPr id="0" name=""/>
        <dsp:cNvSpPr/>
      </dsp:nvSpPr>
      <dsp:spPr>
        <a:xfrm>
          <a:off x="4570914" y="2536573"/>
          <a:ext cx="1298112" cy="12981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Obalans i samhällets </a:t>
          </a:r>
          <a:r>
            <a:rPr lang="sv-SE" sz="900" kern="1200" dirty="0" smtClean="0"/>
            <a:t>normer, flickor högre press </a:t>
          </a:r>
          <a:r>
            <a:rPr lang="sv-SE" sz="900" kern="1200" dirty="0"/>
            <a:t>(3)</a:t>
          </a:r>
        </a:p>
      </dsp:txBody>
      <dsp:txXfrm>
        <a:off x="4761018" y="2726677"/>
        <a:ext cx="917904" cy="917904"/>
      </dsp:txXfrm>
    </dsp:sp>
    <dsp:sp modelId="{E950A5A1-7C55-4823-9F1A-3F5027BE5249}">
      <dsp:nvSpPr>
        <dsp:cNvPr id="0" name=""/>
        <dsp:cNvSpPr/>
      </dsp:nvSpPr>
      <dsp:spPr>
        <a:xfrm>
          <a:off x="3106690" y="3381943"/>
          <a:ext cx="1298112" cy="12981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smtClean="0"/>
            <a:t>Högt ansvarstagande </a:t>
          </a:r>
          <a:r>
            <a:rPr lang="sv-SE" sz="900" kern="1200" dirty="0"/>
            <a:t>(3)</a:t>
          </a:r>
        </a:p>
      </dsp:txBody>
      <dsp:txXfrm>
        <a:off x="3296794" y="3572047"/>
        <a:ext cx="917904" cy="917904"/>
      </dsp:txXfrm>
    </dsp:sp>
    <dsp:sp modelId="{0F014628-7199-4C0F-BA62-11576C32F23C}">
      <dsp:nvSpPr>
        <dsp:cNvPr id="0" name=""/>
        <dsp:cNvSpPr/>
      </dsp:nvSpPr>
      <dsp:spPr>
        <a:xfrm>
          <a:off x="1642466" y="2536573"/>
          <a:ext cx="1298112" cy="12981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Upplever fler </a:t>
          </a:r>
          <a:r>
            <a:rPr lang="sv-SE" sz="900" kern="1200" dirty="0" err="1"/>
            <a:t>stressorer</a:t>
          </a:r>
          <a:r>
            <a:rPr lang="sv-SE" sz="900" kern="1200" dirty="0"/>
            <a:t>, </a:t>
          </a:r>
          <a:r>
            <a:rPr lang="sv-SE" sz="900" kern="1200" dirty="0" err="1"/>
            <a:t>bla</a:t>
          </a:r>
          <a:r>
            <a:rPr lang="sv-SE" sz="900" kern="1200" dirty="0"/>
            <a:t> </a:t>
          </a:r>
          <a:r>
            <a:rPr lang="sv-SE" sz="900" kern="1200" dirty="0" err="1"/>
            <a:t>skolpress</a:t>
          </a:r>
          <a:r>
            <a:rPr lang="sv-SE" sz="900" kern="1200" dirty="0"/>
            <a:t>, känsliga för andras reaktioner (4)</a:t>
          </a:r>
        </a:p>
      </dsp:txBody>
      <dsp:txXfrm>
        <a:off x="1832570" y="2726677"/>
        <a:ext cx="917904" cy="917904"/>
      </dsp:txXfrm>
    </dsp:sp>
    <dsp:sp modelId="{483AF0D8-33BA-4247-A2D5-27728C338BDA}">
      <dsp:nvSpPr>
        <dsp:cNvPr id="0" name=""/>
        <dsp:cNvSpPr/>
      </dsp:nvSpPr>
      <dsp:spPr>
        <a:xfrm>
          <a:off x="1642466" y="845833"/>
          <a:ext cx="1298112" cy="129811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sv-SE" sz="900" kern="1200" dirty="0"/>
            <a:t>Upplever socialt motsägelsefulla förväntningar (1)</a:t>
          </a:r>
        </a:p>
      </dsp:txBody>
      <dsp:txXfrm>
        <a:off x="1832570" y="1035937"/>
        <a:ext cx="917904" cy="91790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194A2257-4A06-4450-97DB-8B4132D40BF6}" type="datetimeFigureOut">
              <a:rPr lang="sv-SE" smtClean="0"/>
              <a:t>2016-08-11</a:t>
            </a:fld>
            <a:endParaRPr lang="sv-SE"/>
          </a:p>
        </p:txBody>
      </p:sp>
      <p:sp>
        <p:nvSpPr>
          <p:cNvPr id="4" name="Platshållare för sidfot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C6585603-985B-42F9-9082-6F1F4D7E39AD}" type="slidenum">
              <a:rPr lang="sv-SE" smtClean="0"/>
              <a:t>‹#›</a:t>
            </a:fld>
            <a:endParaRPr lang="sv-SE"/>
          </a:p>
        </p:txBody>
      </p:sp>
    </p:spTree>
    <p:extLst>
      <p:ext uri="{BB962C8B-B14F-4D97-AF65-F5344CB8AC3E}">
        <p14:creationId xmlns:p14="http://schemas.microsoft.com/office/powerpoint/2010/main" val="1058733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35F1847B-9807-4E81-86B7-0191C2904DC1}" type="datetimeFigureOut">
              <a:rPr lang="sv-SE" smtClean="0"/>
              <a:t>2016-08-11</a:t>
            </a:fld>
            <a:endParaRPr lang="sv-SE"/>
          </a:p>
        </p:txBody>
      </p:sp>
      <p:sp>
        <p:nvSpPr>
          <p:cNvPr id="4" name="Platshållare för bildobjekt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B43FF7D9-CB55-4FF8-A3A0-0092BB0E42B0}" type="slidenum">
              <a:rPr lang="sv-SE" smtClean="0"/>
              <a:t>‹#›</a:t>
            </a:fld>
            <a:endParaRPr lang="sv-SE"/>
          </a:p>
        </p:txBody>
      </p:sp>
    </p:spTree>
    <p:extLst>
      <p:ext uri="{BB962C8B-B14F-4D97-AF65-F5344CB8AC3E}">
        <p14:creationId xmlns:p14="http://schemas.microsoft.com/office/powerpoint/2010/main" val="24510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mn-lt"/>
                <a:ea typeface="+mn-ea"/>
                <a:cs typeface="+mn-cs"/>
              </a:rPr>
              <a:t>Dans för psykisk hälsa!? Nyckelfaktorer från forskning med tonårsflickor i fokus</a:t>
            </a:r>
          </a:p>
          <a:p>
            <a:r>
              <a:rPr lang="sv-SE" sz="1200" i="1" kern="1200" dirty="0" smtClean="0">
                <a:solidFill>
                  <a:schemeClr val="tx1"/>
                </a:solidFill>
                <a:effectLst/>
                <a:latin typeface="+mn-lt"/>
                <a:ea typeface="+mn-ea"/>
                <a:cs typeface="+mn-cs"/>
              </a:rPr>
              <a:t>Nålmakaren, </a:t>
            </a:r>
            <a:r>
              <a:rPr lang="sv-SE" sz="1200" i="1" kern="1200" dirty="0" err="1" smtClean="0">
                <a:solidFill>
                  <a:schemeClr val="tx1"/>
                </a:solidFill>
                <a:effectLst/>
                <a:latin typeface="+mn-lt"/>
                <a:ea typeface="+mn-ea"/>
                <a:cs typeface="+mn-cs"/>
              </a:rPr>
              <a:t>Conventum</a:t>
            </a:r>
            <a:r>
              <a:rPr lang="sv-SE" sz="1200" kern="1200" dirty="0" smtClean="0">
                <a:solidFill>
                  <a:schemeClr val="tx1"/>
                </a:solidFill>
                <a:effectLst/>
                <a:latin typeface="+mn-lt"/>
                <a:ea typeface="+mn-ea"/>
                <a:cs typeface="+mn-cs"/>
              </a:rPr>
              <a:t/>
            </a:r>
            <a:br>
              <a:rPr lang="sv-SE" sz="1200" kern="1200" dirty="0" smtClean="0">
                <a:solidFill>
                  <a:schemeClr val="tx1"/>
                </a:solidFill>
                <a:effectLst/>
                <a:latin typeface="+mn-lt"/>
                <a:ea typeface="+mn-ea"/>
                <a:cs typeface="+mn-cs"/>
              </a:rPr>
            </a:br>
            <a:r>
              <a:rPr lang="sv-SE" sz="1200" kern="1200" dirty="0" smtClean="0">
                <a:solidFill>
                  <a:schemeClr val="tx1"/>
                </a:solidFill>
                <a:effectLst/>
                <a:latin typeface="+mn-lt"/>
                <a:ea typeface="+mn-ea"/>
                <a:cs typeface="+mn-cs"/>
              </a:rPr>
              <a:t>Den psykiska ohälsan bland tonårsflickor är idag alarmerande hög. Senaste åren har nedstämdhet och fysiska symtom har ökat mer i Sverige än i andra länder. Dessutom uppnår endast 15 % rekommenderad daglig fysisk aktivitet. Nytänkande insatser efterfrågas, och vikten av att ha en motpol till prestationssamhället diskuteras. Dans är en fysisk aktivitet som har potential att ge en paus från negativa tankemönster eftersom det flyttar fokus från tankar till upplevelse. ”Dansprojektet” är en studie som visar att regelbunden kravlös dansträning gav positiva hälsoeffekter för tonårsflickor. Dansen upplevdes som en fristad från vardagens höga upplevda krav. Resultaten visar ökad hälsa, minskat antal </a:t>
            </a:r>
            <a:r>
              <a:rPr lang="sv-SE" sz="1200" kern="1200" dirty="0" err="1" smtClean="0">
                <a:solidFill>
                  <a:schemeClr val="tx1"/>
                </a:solidFill>
                <a:effectLst/>
                <a:latin typeface="+mn-lt"/>
                <a:ea typeface="+mn-ea"/>
                <a:cs typeface="+mn-cs"/>
              </a:rPr>
              <a:t>skol­sköterske­besök</a:t>
            </a:r>
            <a:r>
              <a:rPr lang="sv-SE" sz="1200" kern="1200" dirty="0" smtClean="0">
                <a:solidFill>
                  <a:schemeClr val="tx1"/>
                </a:solidFill>
                <a:effectLst/>
                <a:latin typeface="+mn-lt"/>
                <a:ea typeface="+mn-ea"/>
                <a:cs typeface="+mn-cs"/>
              </a:rPr>
              <a:t>, minskad smärta, stress och även minskad användning av smärtstillande medicin. Projektet har uppmärksammats globalt, och är från Örebro.</a:t>
            </a:r>
          </a:p>
          <a:p>
            <a:r>
              <a:rPr lang="sv-SE" sz="1200" b="0" kern="1200" dirty="0" smtClean="0">
                <a:solidFill>
                  <a:schemeClr val="tx1"/>
                </a:solidFill>
                <a:effectLst/>
                <a:latin typeface="+mn-lt"/>
                <a:ea typeface="+mn-ea"/>
                <a:cs typeface="+mn-cs"/>
              </a:rPr>
              <a:t>Välkommen på ett seminarium där du får ta del av nyckelfaktorerna, det som ligger bakom de goda resultaten. Hur kan vi använda denna nya kunskap?</a:t>
            </a:r>
            <a:endParaRPr lang="sv-SE" sz="1200" b="1" kern="1200" dirty="0" smtClean="0">
              <a:solidFill>
                <a:schemeClr val="tx1"/>
              </a:solidFill>
              <a:effectLst/>
              <a:latin typeface="+mn-lt"/>
              <a:ea typeface="+mn-ea"/>
              <a:cs typeface="+mn-cs"/>
            </a:endParaRPr>
          </a:p>
          <a:p>
            <a:r>
              <a:rPr lang="sv-SE" sz="1200" b="0" i="1" kern="1200" dirty="0" smtClean="0">
                <a:solidFill>
                  <a:schemeClr val="tx1"/>
                </a:solidFill>
                <a:effectLst/>
                <a:latin typeface="+mn-lt"/>
                <a:ea typeface="+mn-ea"/>
                <a:cs typeface="+mn-cs"/>
              </a:rPr>
              <a:t>Anna Duberg, Medicine Doktor, Universitetssjukvårdens Forskningscentrum och leg. Fysioterapeut, Region Örebro Län</a:t>
            </a:r>
            <a:endParaRPr lang="sv-SE" sz="1200" b="1"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43FF7D9-CB55-4FF8-A3A0-0092BB0E42B0}" type="slidenum">
              <a:rPr lang="sv-SE" smtClean="0"/>
              <a:t>1</a:t>
            </a:fld>
            <a:endParaRPr lang="sv-SE"/>
          </a:p>
        </p:txBody>
      </p:sp>
    </p:spTree>
    <p:extLst>
      <p:ext uri="{BB962C8B-B14F-4D97-AF65-F5344CB8AC3E}">
        <p14:creationId xmlns:p14="http://schemas.microsoft.com/office/powerpoint/2010/main" val="926407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43FF7D9-CB55-4FF8-A3A0-0092BB0E42B0}" type="slidenum">
              <a:rPr lang="sv-SE" smtClean="0"/>
              <a:t>31</a:t>
            </a:fld>
            <a:endParaRPr lang="sv-SE"/>
          </a:p>
        </p:txBody>
      </p:sp>
    </p:spTree>
    <p:extLst>
      <p:ext uri="{BB962C8B-B14F-4D97-AF65-F5344CB8AC3E}">
        <p14:creationId xmlns:p14="http://schemas.microsoft.com/office/powerpoint/2010/main" val="195003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smtClean="0"/>
              <a:t>Neuroplasticitet</a:t>
            </a:r>
            <a:r>
              <a:rPr lang="en-GB" dirty="0" smtClean="0"/>
              <a:t>= </a:t>
            </a:r>
            <a:r>
              <a:rPr lang="en-GB" dirty="0" err="1" smtClean="0"/>
              <a:t>när</a:t>
            </a:r>
            <a:r>
              <a:rPr lang="en-GB" dirty="0" smtClean="0"/>
              <a:t> du </a:t>
            </a:r>
            <a:r>
              <a:rPr lang="en-GB" dirty="0" err="1" smtClean="0"/>
              <a:t>gör</a:t>
            </a:r>
            <a:r>
              <a:rPr lang="en-GB" dirty="0" smtClean="0"/>
              <a:t> </a:t>
            </a:r>
            <a:r>
              <a:rPr lang="en-GB" dirty="0" err="1" smtClean="0"/>
              <a:t>något</a:t>
            </a:r>
            <a:r>
              <a:rPr lang="en-GB" dirty="0" smtClean="0"/>
              <a:t> </a:t>
            </a:r>
            <a:r>
              <a:rPr lang="en-GB" dirty="0" err="1" smtClean="0"/>
              <a:t>igen</a:t>
            </a:r>
            <a:r>
              <a:rPr lang="en-GB" dirty="0" smtClean="0"/>
              <a:t> o </a:t>
            </a:r>
            <a:r>
              <a:rPr lang="en-GB" dirty="0" err="1" smtClean="0"/>
              <a:t>igen</a:t>
            </a:r>
            <a:r>
              <a:rPr lang="en-GB" dirty="0" smtClean="0"/>
              <a:t> / </a:t>
            </a:r>
            <a:r>
              <a:rPr lang="en-GB" dirty="0" err="1" smtClean="0"/>
              <a:t>återkommande</a:t>
            </a:r>
            <a:r>
              <a:rPr lang="en-GB" dirty="0" smtClean="0"/>
              <a:t> – </a:t>
            </a:r>
            <a:r>
              <a:rPr lang="en-GB" dirty="0" err="1" smtClean="0"/>
              <a:t>så</a:t>
            </a:r>
            <a:r>
              <a:rPr lang="en-GB" dirty="0" smtClean="0"/>
              <a:t> </a:t>
            </a:r>
            <a:r>
              <a:rPr lang="en-GB" dirty="0" err="1" smtClean="0"/>
              <a:t>leder</a:t>
            </a:r>
            <a:r>
              <a:rPr lang="en-GB" dirty="0" smtClean="0"/>
              <a:t> </a:t>
            </a:r>
            <a:r>
              <a:rPr lang="en-GB" dirty="0" err="1" smtClean="0"/>
              <a:t>det</a:t>
            </a:r>
            <a:r>
              <a:rPr lang="en-GB" dirty="0" smtClean="0"/>
              <a:t> till </a:t>
            </a:r>
            <a:r>
              <a:rPr lang="en-GB" dirty="0" err="1" smtClean="0"/>
              <a:t>förändringar</a:t>
            </a:r>
            <a:r>
              <a:rPr lang="en-GB" dirty="0" smtClean="0"/>
              <a:t> I din </a:t>
            </a:r>
            <a:r>
              <a:rPr lang="en-GB" dirty="0" err="1" smtClean="0"/>
              <a:t>hjärna</a:t>
            </a:r>
            <a:r>
              <a:rPr lang="en-GB" dirty="0" smtClean="0"/>
              <a:t>.</a:t>
            </a:r>
            <a:r>
              <a:rPr lang="en-GB" baseline="0" dirty="0" smtClean="0"/>
              <a:t> Med </a:t>
            </a:r>
            <a:r>
              <a:rPr lang="en-GB" baseline="0" dirty="0" err="1" smtClean="0"/>
              <a:t>ny</a:t>
            </a:r>
            <a:r>
              <a:rPr lang="en-GB" baseline="0" dirty="0" smtClean="0"/>
              <a:t> </a:t>
            </a:r>
            <a:r>
              <a:rPr lang="en-GB" baseline="0" dirty="0" err="1" smtClean="0"/>
              <a:t>erfarenhet</a:t>
            </a:r>
            <a:r>
              <a:rPr lang="en-GB" baseline="0" dirty="0" smtClean="0"/>
              <a:t> </a:t>
            </a:r>
            <a:r>
              <a:rPr lang="en-GB" baseline="0" dirty="0" err="1" smtClean="0"/>
              <a:t>kan</a:t>
            </a:r>
            <a:r>
              <a:rPr lang="en-GB" baseline="0" dirty="0" smtClean="0"/>
              <a:t> </a:t>
            </a:r>
            <a:r>
              <a:rPr lang="en-GB" baseline="0" dirty="0" err="1" smtClean="0"/>
              <a:t>neuronerna</a:t>
            </a:r>
            <a:r>
              <a:rPr lang="en-GB" baseline="0" dirty="0" smtClean="0"/>
              <a:t> </a:t>
            </a:r>
            <a:r>
              <a:rPr lang="en-GB" baseline="0" dirty="0" err="1" smtClean="0"/>
              <a:t>förändra</a:t>
            </a:r>
            <a:r>
              <a:rPr lang="en-GB" baseline="0" dirty="0" smtClean="0"/>
              <a:t> </a:t>
            </a:r>
            <a:r>
              <a:rPr lang="en-GB" baseline="0" dirty="0" err="1" smtClean="0"/>
              <a:t>hur</a:t>
            </a:r>
            <a:r>
              <a:rPr lang="en-GB" baseline="0" dirty="0" smtClean="0"/>
              <a:t> de </a:t>
            </a:r>
            <a:r>
              <a:rPr lang="en-GB" baseline="0" dirty="0" err="1" smtClean="0"/>
              <a:t>pkommunicerar</a:t>
            </a:r>
            <a:r>
              <a:rPr lang="en-GB" baseline="0" dirty="0" smtClean="0"/>
              <a:t> med </a:t>
            </a:r>
            <a:r>
              <a:rPr lang="en-GB" baseline="0" dirty="0" err="1" smtClean="0"/>
              <a:t>varandra</a:t>
            </a:r>
            <a:r>
              <a:rPr lang="en-GB" baseline="0" dirty="0" smtClean="0"/>
              <a:t>.</a:t>
            </a:r>
          </a:p>
          <a:p>
            <a:endParaRPr lang="en-GB" baseline="0" dirty="0" smtClean="0"/>
          </a:p>
          <a:p>
            <a:endParaRPr lang="en-GB" dirty="0"/>
          </a:p>
        </p:txBody>
      </p:sp>
      <p:sp>
        <p:nvSpPr>
          <p:cNvPr id="4" name="Platshållare för bildnummer 3"/>
          <p:cNvSpPr>
            <a:spLocks noGrp="1"/>
          </p:cNvSpPr>
          <p:nvPr>
            <p:ph type="sldNum" sz="quarter" idx="10"/>
          </p:nvPr>
        </p:nvSpPr>
        <p:spPr/>
        <p:txBody>
          <a:bodyPr/>
          <a:lstStyle/>
          <a:p>
            <a:fld id="{AE552CEE-ACA7-9948-928F-E41A3A836E4C}" type="slidenum">
              <a:rPr lang="en-GB" smtClean="0"/>
              <a:t>32</a:t>
            </a:fld>
            <a:endParaRPr lang="en-GB"/>
          </a:p>
        </p:txBody>
      </p:sp>
    </p:spTree>
    <p:extLst>
      <p:ext uri="{BB962C8B-B14F-4D97-AF65-F5344CB8AC3E}">
        <p14:creationId xmlns:p14="http://schemas.microsoft.com/office/powerpoint/2010/main" val="769931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Återkommande buksmärta drabbar upp till 37 % barn i skolåldern, mestadels flickor. Det leder till minskad livskvalitet, skolfrånvaro, sämre sömn, försämrade kamratkontakter och en ökad vårdkonsumtion. På längre sikt ökar risken för kvarstående smärtproblem under vuxenlivet och också för psykisk ohälsa.</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Det vetenskapliga underlaget för interventioner vid långvarig smärta hos barn och ungdomar är begränsat. Trots att långvarig återkommande smärta ofta får stora negativa konsekvenser för barnen och deras föräldrar söker få familjer vård för besvären utan behandlar själva med smärtstillande medel. Det finns ingen evidens för att läkemedelsbehandling är effektiv vid återkommande buksmärta utan fysisk orsak hos barn och ungdomar. Ibland kan det vara svårt att förändra faktorer som ligger bakom magbesvär och psykisk ohälsa. Då kan insatserna istället riktas mot att stärka individens skyddsfaktorer såsom fysisk aktivitet och förmåga att fungera socialt med jämnåriga och vuxna.</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Det övergripande syftet med denna studie är att utvärdera effekten av en intervention med dans och yoga på flickor i mellanstadieåldern som har återkommande buksmärtor. Rörelse och dans är ett stöd i att förbättra kroppskännedom och kroppsuppfattning, vilket i sin tur kan påverka självkänslan och därmed öka det psykiska välbefinnandet. Dans är en av de mest populära aktiviteterna bland unga flickor och kan i ett socialt sammanhang fungera som en skyddsfaktor för att förebygga psykisk ohälsa och reducera psykosomatiska besvär. Yoga är en väletablerad metod för stressreduktion, med huvudkomponenter som andning, fokuserad uppmärksamhet och avslappning. I barn- och ungdomsforskning har yoga visat sig vara effektiv i att minska ångest samt ångestrelaterade symptom och beteenden. </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Projektet genomförs som en </a:t>
            </a:r>
            <a:r>
              <a:rPr lang="sv-SE" sz="1200" kern="1200" dirty="0" err="1" smtClean="0">
                <a:solidFill>
                  <a:schemeClr val="tx1"/>
                </a:solidFill>
                <a:effectLst/>
                <a:latin typeface="+mn-lt"/>
                <a:ea typeface="+mn-ea"/>
                <a:cs typeface="+mn-cs"/>
              </a:rPr>
              <a:t>prospektiv</a:t>
            </a:r>
            <a:r>
              <a:rPr lang="sv-SE" sz="1200" kern="1200" dirty="0" smtClean="0">
                <a:solidFill>
                  <a:schemeClr val="tx1"/>
                </a:solidFill>
                <a:effectLst/>
                <a:latin typeface="+mn-lt"/>
                <a:ea typeface="+mn-ea"/>
                <a:cs typeface="+mn-cs"/>
              </a:rPr>
              <a:t> randomiserad kontrollerad parallellgruppsstudie med två grupper. Forskningspersonerna identifieras via diagnosregister på Barn- och ungdomskliniken vid Universitetssjukhuset Örebro och barnmottagningarna i länet, via primärvårdens samtalsmottagning samt via elevhälsans medicinska enhet (</a:t>
            </a:r>
            <a:r>
              <a:rPr lang="sv-SE" sz="1200" kern="1200" dirty="0" err="1" smtClean="0">
                <a:solidFill>
                  <a:schemeClr val="tx1"/>
                </a:solidFill>
                <a:effectLst/>
                <a:latin typeface="+mn-lt"/>
                <a:ea typeface="+mn-ea"/>
                <a:cs typeface="+mn-cs"/>
              </a:rPr>
              <a:t>fd</a:t>
            </a:r>
            <a:r>
              <a:rPr lang="sv-SE" sz="1200" kern="1200" dirty="0" smtClean="0">
                <a:solidFill>
                  <a:schemeClr val="tx1"/>
                </a:solidFill>
                <a:effectLst/>
                <a:latin typeface="+mn-lt"/>
                <a:ea typeface="+mn-ea"/>
                <a:cs typeface="+mn-cs"/>
              </a:rPr>
              <a:t> skolhälsovården). Interventionen genomförs som gruppaktivitet två gånger i veckan under 8 månader. Aktiviteten startar efter skoltid och pågår 60 minuter/gång.</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Den primära frågeställningen är om den upplevda buksmärtan sänkts genom en 8 månaders intervention med regelbunden dans och yoga hos flickor med återkommande buksmärta, mätt direkt efter interventionen jämfört med kontrollgruppen? Det primära resultatet är andelen flickor i varje grupp som sänkt sin maxsmärta mätt med Faces Pain </a:t>
            </a:r>
            <a:r>
              <a:rPr lang="sv-SE" sz="1200" kern="1200" dirty="0" err="1" smtClean="0">
                <a:solidFill>
                  <a:schemeClr val="tx1"/>
                </a:solidFill>
                <a:effectLst/>
                <a:latin typeface="+mn-lt"/>
                <a:ea typeface="+mn-ea"/>
                <a:cs typeface="+mn-cs"/>
              </a:rPr>
              <a:t>Scale</a:t>
            </a:r>
            <a:r>
              <a:rPr lang="sv-SE" sz="1200" kern="1200" dirty="0" smtClean="0">
                <a:solidFill>
                  <a:schemeClr val="tx1"/>
                </a:solidFill>
                <a:effectLst/>
                <a:latin typeface="+mn-lt"/>
                <a:ea typeface="+mn-ea"/>
                <a:cs typeface="+mn-cs"/>
              </a:rPr>
              <a:t> (FPS-r). Faktorer som självskattad hälsa, stress och psykiskt välmående, fysisk aktivitet och skolfunktion följs också. Vidare studeras de hälsoekonomiska aspekterna av interventionen. Förhoppningen är att hitta en enkel och kostnadseffektiv behandling för det utbredda problemet med återkommande buksmärta hos yngre flickor.</a:t>
            </a:r>
          </a:p>
          <a:p>
            <a:endParaRPr lang="sv-SE" dirty="0"/>
          </a:p>
        </p:txBody>
      </p:sp>
      <p:sp>
        <p:nvSpPr>
          <p:cNvPr id="4" name="Platshållare för bildnummer 3"/>
          <p:cNvSpPr>
            <a:spLocks noGrp="1"/>
          </p:cNvSpPr>
          <p:nvPr>
            <p:ph type="sldNum" sz="quarter" idx="10"/>
          </p:nvPr>
        </p:nvSpPr>
        <p:spPr/>
        <p:txBody>
          <a:bodyPr/>
          <a:lstStyle/>
          <a:p>
            <a:fld id="{B43FF7D9-CB55-4FF8-A3A0-0092BB0E42B0}" type="slidenum">
              <a:rPr lang="sv-SE" smtClean="0"/>
              <a:t>37</a:t>
            </a:fld>
            <a:endParaRPr lang="sv-SE"/>
          </a:p>
        </p:txBody>
      </p:sp>
    </p:spTree>
    <p:extLst>
      <p:ext uri="{BB962C8B-B14F-4D97-AF65-F5344CB8AC3E}">
        <p14:creationId xmlns:p14="http://schemas.microsoft.com/office/powerpoint/2010/main" val="297542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Långvarig stress ökar risk för depression</a:t>
            </a:r>
          </a:p>
          <a:p>
            <a:endParaRPr lang="sv-SE" dirty="0"/>
          </a:p>
          <a:p>
            <a:pPr eaLnBrk="1" hangingPunct="1">
              <a:buFont typeface="Wingdings" pitchFamily="2" charset="2"/>
              <a:buNone/>
              <a:defRPr/>
            </a:pPr>
            <a:r>
              <a:rPr lang="sv-SE" sz="1200" b="1" dirty="0">
                <a:latin typeface="Calibri" pitchFamily="34" charset="0"/>
              </a:rPr>
              <a:t>Depression kan innebära:</a:t>
            </a:r>
          </a:p>
          <a:p>
            <a:pPr eaLnBrk="1" hangingPunct="1">
              <a:buFont typeface="Wingdings" pitchFamily="2" charset="2"/>
              <a:buNone/>
              <a:defRPr/>
            </a:pPr>
            <a:endParaRPr lang="sv-SE" sz="1200" b="1" dirty="0">
              <a:latin typeface="Calibri" pitchFamily="34" charset="0"/>
            </a:endParaRPr>
          </a:p>
          <a:p>
            <a:pPr eaLnBrk="1" hangingPunct="1">
              <a:defRPr/>
            </a:pPr>
            <a:r>
              <a:rPr lang="sv-SE" sz="1200" b="1" dirty="0">
                <a:latin typeface="Calibri" pitchFamily="34" charset="0"/>
              </a:rPr>
              <a:t>nedstämdhet</a:t>
            </a:r>
          </a:p>
          <a:p>
            <a:pPr eaLnBrk="1" hangingPunct="1">
              <a:defRPr/>
            </a:pPr>
            <a:r>
              <a:rPr lang="sv-SE" sz="1200" b="1" dirty="0">
                <a:latin typeface="Calibri" pitchFamily="34" charset="0"/>
              </a:rPr>
              <a:t>minskat intresse och glädje</a:t>
            </a:r>
          </a:p>
          <a:p>
            <a:pPr eaLnBrk="1" hangingPunct="1">
              <a:defRPr/>
            </a:pPr>
            <a:r>
              <a:rPr lang="sv-SE" sz="1200" b="1" dirty="0">
                <a:latin typeface="Calibri" pitchFamily="34" charset="0"/>
              </a:rPr>
              <a:t>motorisk oro eller hämning</a:t>
            </a:r>
          </a:p>
          <a:p>
            <a:pPr eaLnBrk="1" hangingPunct="1">
              <a:defRPr/>
            </a:pPr>
            <a:r>
              <a:rPr lang="sv-SE" sz="1200" b="1" dirty="0">
                <a:latin typeface="Calibri" pitchFamily="34" charset="0"/>
              </a:rPr>
              <a:t>brist på energi</a:t>
            </a:r>
          </a:p>
          <a:p>
            <a:pPr eaLnBrk="1" hangingPunct="1">
              <a:defRPr/>
            </a:pPr>
            <a:r>
              <a:rPr lang="sv-SE" sz="1200" b="1" dirty="0">
                <a:latin typeface="Calibri" pitchFamily="34" charset="0"/>
              </a:rPr>
              <a:t>extrem trötthet</a:t>
            </a:r>
          </a:p>
          <a:p>
            <a:pPr eaLnBrk="1" hangingPunct="1">
              <a:defRPr/>
            </a:pPr>
            <a:r>
              <a:rPr lang="sv-SE" sz="1200" b="1" dirty="0">
                <a:latin typeface="Calibri" pitchFamily="34" charset="0"/>
              </a:rPr>
              <a:t>känsla av att vara värdelös</a:t>
            </a:r>
          </a:p>
          <a:p>
            <a:pPr eaLnBrk="1" hangingPunct="1">
              <a:defRPr/>
            </a:pPr>
            <a:r>
              <a:rPr lang="sv-SE" sz="1200" b="1" dirty="0">
                <a:latin typeface="Calibri" pitchFamily="34" charset="0"/>
              </a:rPr>
              <a:t>minskad förmåga att koncentrera sig</a:t>
            </a:r>
          </a:p>
          <a:p>
            <a:pPr eaLnBrk="1" hangingPunct="1">
              <a:defRPr/>
            </a:pPr>
            <a:r>
              <a:rPr lang="sv-SE" sz="1200" b="1" dirty="0">
                <a:latin typeface="Calibri" pitchFamily="34" charset="0"/>
              </a:rPr>
              <a:t>obefogade skuldkänslor</a:t>
            </a:r>
          </a:p>
          <a:p>
            <a:endParaRPr lang="sv-SE" dirty="0"/>
          </a:p>
        </p:txBody>
      </p:sp>
      <p:sp>
        <p:nvSpPr>
          <p:cNvPr id="4" name="Platshållare för bildnummer 3"/>
          <p:cNvSpPr>
            <a:spLocks noGrp="1"/>
          </p:cNvSpPr>
          <p:nvPr>
            <p:ph type="sldNum" sz="quarter" idx="10"/>
          </p:nvPr>
        </p:nvSpPr>
        <p:spPr/>
        <p:txBody>
          <a:bodyPr/>
          <a:lstStyle/>
          <a:p>
            <a:pPr>
              <a:defRPr/>
            </a:pPr>
            <a:fld id="{55ADEDB4-EFB4-344B-B3AD-FE8C3CB9F7E1}" type="slidenum">
              <a:rPr lang="sv-SE" smtClean="0"/>
              <a:pPr>
                <a:defRPr/>
              </a:pPr>
              <a:t>5</a:t>
            </a:fld>
            <a:endParaRPr lang="sv-SE"/>
          </a:p>
        </p:txBody>
      </p:sp>
    </p:spTree>
    <p:extLst>
      <p:ext uri="{BB962C8B-B14F-4D97-AF65-F5344CB8AC3E}">
        <p14:creationId xmlns:p14="http://schemas.microsoft.com/office/powerpoint/2010/main" val="175829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Ungefär 1 gång i veckan</a:t>
            </a:r>
          </a:p>
          <a:p>
            <a:r>
              <a:rPr lang="sv-SE" dirty="0"/>
              <a:t>Mer än 1</a:t>
            </a:r>
            <a:r>
              <a:rPr lang="sv-SE" baseline="0" dirty="0"/>
              <a:t> gång i veckan</a:t>
            </a:r>
          </a:p>
          <a:p>
            <a:r>
              <a:rPr lang="sv-SE" baseline="0" dirty="0"/>
              <a:t>I stort sett varje dag</a:t>
            </a:r>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55ADEDB4-EFB4-344B-B3AD-FE8C3CB9F7E1}" type="slidenum">
              <a:rPr lang="sv-SE" smtClean="0"/>
              <a:pPr>
                <a:defRPr/>
              </a:pPr>
              <a:t>7</a:t>
            </a:fld>
            <a:endParaRPr lang="sv-SE"/>
          </a:p>
        </p:txBody>
      </p:sp>
    </p:spTree>
    <p:extLst>
      <p:ext uri="{BB962C8B-B14F-4D97-AF65-F5344CB8AC3E}">
        <p14:creationId xmlns:p14="http://schemas.microsoft.com/office/powerpoint/2010/main" val="287713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Ungefär 1 gång i veckan</a:t>
            </a:r>
          </a:p>
          <a:p>
            <a:r>
              <a:rPr lang="sv-SE" dirty="0"/>
              <a:t>Mer än 1</a:t>
            </a:r>
            <a:r>
              <a:rPr lang="sv-SE" baseline="0" dirty="0"/>
              <a:t> gång i veckan</a:t>
            </a:r>
          </a:p>
          <a:p>
            <a:r>
              <a:rPr lang="sv-SE" baseline="0" dirty="0"/>
              <a:t>I stort sett varje dag</a:t>
            </a:r>
            <a:endParaRPr lang="sv-SE" dirty="0"/>
          </a:p>
        </p:txBody>
      </p:sp>
      <p:sp>
        <p:nvSpPr>
          <p:cNvPr id="4" name="Platshållare för bildnummer 3"/>
          <p:cNvSpPr>
            <a:spLocks noGrp="1"/>
          </p:cNvSpPr>
          <p:nvPr>
            <p:ph type="sldNum" sz="quarter" idx="10"/>
          </p:nvPr>
        </p:nvSpPr>
        <p:spPr/>
        <p:txBody>
          <a:bodyPr/>
          <a:lstStyle/>
          <a:p>
            <a:pPr>
              <a:defRPr/>
            </a:pPr>
            <a:fld id="{55ADEDB4-EFB4-344B-B3AD-FE8C3CB9F7E1}" type="slidenum">
              <a:rPr lang="sv-SE" smtClean="0"/>
              <a:pPr>
                <a:defRPr/>
              </a:pPr>
              <a:t>8</a:t>
            </a:fld>
            <a:endParaRPr lang="sv-SE"/>
          </a:p>
        </p:txBody>
      </p:sp>
    </p:spTree>
    <p:extLst>
      <p:ext uri="{BB962C8B-B14F-4D97-AF65-F5344CB8AC3E}">
        <p14:creationId xmlns:p14="http://schemas.microsoft.com/office/powerpoint/2010/main" val="288523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ＭＳ Ｐゴシック" pitchFamily="-109" charset="-128"/>
                <a:cs typeface="ＭＳ Ｐゴシック" pitchFamily="-109" charset="-128"/>
              </a:rPr>
              <a:t> </a:t>
            </a:r>
          </a:p>
          <a:p>
            <a:endParaRPr lang="sv-SE" dirty="0"/>
          </a:p>
        </p:txBody>
      </p:sp>
      <p:sp>
        <p:nvSpPr>
          <p:cNvPr id="4" name="Platshållare för bildnummer 3"/>
          <p:cNvSpPr>
            <a:spLocks noGrp="1"/>
          </p:cNvSpPr>
          <p:nvPr>
            <p:ph type="sldNum" sz="quarter" idx="10"/>
          </p:nvPr>
        </p:nvSpPr>
        <p:spPr/>
        <p:txBody>
          <a:bodyPr/>
          <a:lstStyle/>
          <a:p>
            <a:pPr>
              <a:defRPr/>
            </a:pPr>
            <a:fld id="{55ADEDB4-EFB4-344B-B3AD-FE8C3CB9F7E1}" type="slidenum">
              <a:rPr lang="sv-SE" smtClean="0"/>
              <a:pPr>
                <a:defRPr/>
              </a:pPr>
              <a:t>9</a:t>
            </a:fld>
            <a:endParaRPr lang="sv-SE"/>
          </a:p>
        </p:txBody>
      </p:sp>
    </p:spTree>
    <p:extLst>
      <p:ext uri="{BB962C8B-B14F-4D97-AF65-F5344CB8AC3E}">
        <p14:creationId xmlns:p14="http://schemas.microsoft.com/office/powerpoint/2010/main" val="91506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Obalans i samhällets normer (3) =flickor högre press på både beteende och utseende, kan uppleva</a:t>
            </a:r>
            <a:r>
              <a:rPr lang="sv-SE" baseline="0" dirty="0" smtClean="0"/>
              <a:t> skam om ej känner sig söt, trevlig, glad (</a:t>
            </a:r>
            <a:r>
              <a:rPr lang="en-US" sz="1200" b="0" i="0" u="none" strike="noStrike" kern="1200" baseline="0" dirty="0" smtClean="0">
                <a:solidFill>
                  <a:schemeClr val="tx1"/>
                </a:solidFill>
                <a:latin typeface="+mn-lt"/>
                <a:ea typeface="ＭＳ Ｐゴシック" pitchFamily="-109" charset="-128"/>
                <a:cs typeface="ＭＳ Ｐゴシック" pitchFamily="-109" charset="-128"/>
              </a:rPr>
              <a:t>pretty, nice, happy, and sweet).</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55ADEDB4-EFB4-344B-B3AD-FE8C3CB9F7E1}" type="slidenum">
              <a:rPr lang="sv-SE" smtClean="0"/>
              <a:pPr>
                <a:defRPr/>
              </a:pPr>
              <a:t>11</a:t>
            </a:fld>
            <a:endParaRPr lang="sv-SE"/>
          </a:p>
        </p:txBody>
      </p:sp>
    </p:spTree>
    <p:extLst>
      <p:ext uri="{BB962C8B-B14F-4D97-AF65-F5344CB8AC3E}">
        <p14:creationId xmlns:p14="http://schemas.microsoft.com/office/powerpoint/2010/main" val="1197627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t>När</a:t>
            </a:r>
            <a:r>
              <a:rPr lang="en-GB" sz="1200" dirty="0" smtClean="0"/>
              <a:t> </a:t>
            </a:r>
            <a:r>
              <a:rPr lang="en-GB" sz="1200" dirty="0" err="1" smtClean="0"/>
              <a:t>det</a:t>
            </a:r>
            <a:r>
              <a:rPr lang="en-GB" sz="1200" dirty="0" smtClean="0"/>
              <a:t> </a:t>
            </a:r>
            <a:r>
              <a:rPr lang="en-GB" sz="1200" dirty="0" err="1" smtClean="0"/>
              <a:t>gäller</a:t>
            </a:r>
            <a:r>
              <a:rPr lang="en-GB" sz="1200" dirty="0" smtClean="0"/>
              <a:t> </a:t>
            </a:r>
            <a:r>
              <a:rPr lang="en-GB" sz="1200" dirty="0" err="1" smtClean="0"/>
              <a:t>att</a:t>
            </a:r>
            <a:r>
              <a:rPr lang="en-GB" sz="1200" dirty="0" smtClean="0"/>
              <a:t> </a:t>
            </a:r>
            <a:r>
              <a:rPr lang="en-GB" sz="1200" dirty="0" err="1" smtClean="0"/>
              <a:t>åstadkomma</a:t>
            </a:r>
            <a:r>
              <a:rPr lang="en-GB" sz="1200" dirty="0" smtClean="0"/>
              <a:t> en </a:t>
            </a:r>
            <a:r>
              <a:rPr lang="en-GB" sz="1200" dirty="0" err="1" smtClean="0"/>
              <a:t>förändring</a:t>
            </a:r>
            <a:r>
              <a:rPr lang="en-GB" sz="1200" dirty="0" smtClean="0"/>
              <a:t> </a:t>
            </a:r>
            <a:r>
              <a:rPr lang="en-GB" sz="1200" dirty="0" err="1" smtClean="0"/>
              <a:t>i</a:t>
            </a:r>
            <a:r>
              <a:rPr lang="en-GB" sz="1200" dirty="0" smtClean="0"/>
              <a:t> </a:t>
            </a:r>
            <a:r>
              <a:rPr lang="en-GB" sz="1200" dirty="0" err="1" smtClean="0"/>
              <a:t>fysisk</a:t>
            </a:r>
            <a:r>
              <a:rPr lang="en-GB" sz="1200" dirty="0" smtClean="0"/>
              <a:t> </a:t>
            </a:r>
            <a:r>
              <a:rPr lang="en-GB" sz="1200" dirty="0" err="1" smtClean="0"/>
              <a:t>aktivitet</a:t>
            </a:r>
            <a:r>
              <a:rPr lang="en-GB" sz="1200" dirty="0" smtClean="0"/>
              <a:t> </a:t>
            </a:r>
            <a:r>
              <a:rPr lang="en-GB" sz="1200" dirty="0" err="1" smtClean="0"/>
              <a:t>är</a:t>
            </a:r>
            <a:r>
              <a:rPr lang="en-GB" sz="1200" dirty="0" smtClean="0"/>
              <a:t> </a:t>
            </a:r>
            <a:r>
              <a:rPr lang="en-GB" sz="1200" dirty="0" err="1" smtClean="0"/>
              <a:t>kanske</a:t>
            </a:r>
            <a:r>
              <a:rPr lang="en-GB" sz="1200" dirty="0" smtClean="0"/>
              <a:t> </a:t>
            </a:r>
            <a:r>
              <a:rPr lang="en-GB" sz="1200" dirty="0" err="1" smtClean="0"/>
              <a:t>det</a:t>
            </a:r>
            <a:r>
              <a:rPr lang="en-GB" sz="1200" dirty="0" smtClean="0"/>
              <a:t> </a:t>
            </a:r>
            <a:r>
              <a:rPr lang="en-GB" sz="1200" dirty="0" err="1" smtClean="0"/>
              <a:t>mest</a:t>
            </a:r>
            <a:r>
              <a:rPr lang="en-GB" sz="1200" dirty="0" smtClean="0"/>
              <a:t> </a:t>
            </a:r>
            <a:r>
              <a:rPr lang="en-GB" sz="1200" dirty="0" err="1" smtClean="0"/>
              <a:t>centrala</a:t>
            </a:r>
            <a:r>
              <a:rPr lang="en-GB" sz="1200" dirty="0" smtClean="0"/>
              <a:t> </a:t>
            </a:r>
            <a:r>
              <a:rPr lang="en-GB" sz="1200" dirty="0" err="1" smtClean="0"/>
              <a:t>begreppet</a:t>
            </a:r>
            <a:r>
              <a:rPr lang="en-GB" sz="1200" dirty="0" smtClean="0"/>
              <a:t> </a:t>
            </a:r>
            <a:r>
              <a:rPr lang="en-GB" sz="1200" i="1" dirty="0" smtClean="0"/>
              <a:t>motivation. … .. … </a:t>
            </a: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t>Detta</a:t>
            </a:r>
            <a:r>
              <a:rPr lang="en-GB" sz="1200" dirty="0" smtClean="0"/>
              <a:t> </a:t>
            </a:r>
            <a:r>
              <a:rPr lang="en-GB" sz="1200" dirty="0" err="1" smtClean="0"/>
              <a:t>kan</a:t>
            </a:r>
            <a:r>
              <a:rPr lang="en-GB" sz="1200" dirty="0" smtClean="0"/>
              <a:t> </a:t>
            </a:r>
            <a:r>
              <a:rPr lang="en-GB" sz="1200" dirty="0" err="1" smtClean="0"/>
              <a:t>tolkas</a:t>
            </a:r>
            <a:r>
              <a:rPr lang="en-GB" sz="1200" dirty="0" smtClean="0"/>
              <a:t> </a:t>
            </a:r>
            <a:r>
              <a:rPr lang="en-GB" sz="1200" dirty="0" err="1" smtClean="0"/>
              <a:t>som</a:t>
            </a:r>
            <a:r>
              <a:rPr lang="en-GB" sz="1200" dirty="0" smtClean="0"/>
              <a:t> </a:t>
            </a:r>
            <a:r>
              <a:rPr lang="en-GB" sz="1200" dirty="0" err="1" smtClean="0"/>
              <a:t>att</a:t>
            </a:r>
            <a:r>
              <a:rPr lang="en-GB" sz="1200" dirty="0" smtClean="0"/>
              <a:t> </a:t>
            </a:r>
            <a:r>
              <a:rPr lang="en-GB" sz="1200" dirty="0" err="1" smtClean="0"/>
              <a:t>det</a:t>
            </a:r>
            <a:r>
              <a:rPr lang="en-GB" sz="1200" dirty="0" smtClean="0"/>
              <a:t> </a:t>
            </a:r>
            <a:r>
              <a:rPr lang="en-GB" sz="1200" dirty="0" err="1" smtClean="0"/>
              <a:t>är</a:t>
            </a:r>
            <a:r>
              <a:rPr lang="en-GB" sz="1200" dirty="0" smtClean="0"/>
              <a:t> </a:t>
            </a:r>
            <a:r>
              <a:rPr lang="en-GB" sz="1200" dirty="0" err="1" smtClean="0"/>
              <a:t>av</a:t>
            </a:r>
            <a:r>
              <a:rPr lang="en-GB" sz="1200" dirty="0" smtClean="0"/>
              <a:t> </a:t>
            </a:r>
            <a:r>
              <a:rPr lang="en-GB" sz="1200" dirty="0" err="1" smtClean="0"/>
              <a:t>vikt</a:t>
            </a:r>
            <a:r>
              <a:rPr lang="en-GB" sz="1200" dirty="0" smtClean="0"/>
              <a:t> </a:t>
            </a:r>
            <a:r>
              <a:rPr lang="en-GB" sz="1200" dirty="0" err="1" smtClean="0"/>
              <a:t>att</a:t>
            </a:r>
            <a:r>
              <a:rPr lang="en-GB" sz="1200" dirty="0" smtClean="0"/>
              <a:t> </a:t>
            </a:r>
            <a:r>
              <a:rPr lang="en-GB" sz="1200" dirty="0" err="1" smtClean="0"/>
              <a:t>patienten</a:t>
            </a:r>
            <a:r>
              <a:rPr lang="en-GB" sz="1200" dirty="0" smtClean="0"/>
              <a:t> </a:t>
            </a:r>
            <a:r>
              <a:rPr lang="en-GB" sz="1200" dirty="0" err="1" smtClean="0"/>
              <a:t>själv</a:t>
            </a:r>
            <a:r>
              <a:rPr lang="en-GB" sz="1200" dirty="0" smtClean="0"/>
              <a:t> </a:t>
            </a:r>
            <a:r>
              <a:rPr lang="en-GB" sz="1200" dirty="0" err="1" smtClean="0"/>
              <a:t>upplever</a:t>
            </a:r>
            <a:r>
              <a:rPr lang="en-GB" sz="1200" dirty="0" smtClean="0"/>
              <a:t> </a:t>
            </a:r>
            <a:r>
              <a:rPr lang="en-GB" sz="1200" dirty="0" err="1" smtClean="0"/>
              <a:t>aktiviteten</a:t>
            </a:r>
            <a:r>
              <a:rPr lang="en-GB" sz="1200" dirty="0" smtClean="0"/>
              <a:t> </a:t>
            </a:r>
            <a:r>
              <a:rPr lang="en-GB" sz="1200" dirty="0" err="1" smtClean="0"/>
              <a:t>som</a:t>
            </a:r>
            <a:r>
              <a:rPr lang="en-GB" sz="1200" dirty="0" smtClean="0"/>
              <a:t> </a:t>
            </a:r>
            <a:r>
              <a:rPr lang="en-GB" sz="1200" dirty="0" err="1" smtClean="0"/>
              <a:t>lustfylld</a:t>
            </a:r>
            <a:r>
              <a:rPr lang="en-GB" sz="1200" dirty="0" smtClean="0"/>
              <a:t> </a:t>
            </a:r>
            <a:r>
              <a:rPr lang="en-GB" sz="1200" dirty="0" err="1" smtClean="0"/>
              <a:t>för</a:t>
            </a:r>
            <a:r>
              <a:rPr lang="en-GB" sz="1200" dirty="0" smtClean="0"/>
              <a:t> </a:t>
            </a:r>
            <a:r>
              <a:rPr lang="en-GB" sz="1200" dirty="0" err="1" smtClean="0"/>
              <a:t>att</a:t>
            </a:r>
            <a:r>
              <a:rPr lang="en-GB" sz="1200" dirty="0" smtClean="0"/>
              <a:t> </a:t>
            </a:r>
            <a:r>
              <a:rPr lang="en-GB" sz="1200" dirty="0" err="1" smtClean="0"/>
              <a:t>behålla</a:t>
            </a:r>
            <a:r>
              <a:rPr lang="en-GB" sz="1200" dirty="0" smtClean="0"/>
              <a:t> </a:t>
            </a:r>
            <a:r>
              <a:rPr lang="en-GB" sz="1200" dirty="0" err="1" smtClean="0"/>
              <a:t>motivationen</a:t>
            </a:r>
            <a:r>
              <a:rPr lang="en-GB" sz="1200" dirty="0" smtClean="0"/>
              <a:t> </a:t>
            </a:r>
            <a:r>
              <a:rPr lang="en-GB" sz="1200" dirty="0" err="1" smtClean="0"/>
              <a:t>att</a:t>
            </a:r>
            <a:r>
              <a:rPr lang="en-GB" sz="1200" dirty="0" smtClean="0"/>
              <a:t> </a:t>
            </a:r>
            <a:r>
              <a:rPr lang="en-GB" sz="1200" dirty="0" err="1" smtClean="0"/>
              <a:t>fortsätta</a:t>
            </a:r>
            <a:r>
              <a:rPr lang="en-GB" sz="1200" dirty="0" smtClean="0"/>
              <a:t> </a:t>
            </a:r>
            <a:r>
              <a:rPr lang="en-GB" sz="1200" dirty="0" err="1" smtClean="0"/>
              <a:t>utföra</a:t>
            </a:r>
            <a:r>
              <a:rPr lang="en-GB" sz="1200" dirty="0" smtClean="0"/>
              <a:t> den </a:t>
            </a:r>
            <a:r>
              <a:rPr lang="en-GB" sz="1200" dirty="0" err="1" smtClean="0"/>
              <a:t>regelbundet</a:t>
            </a:r>
            <a:r>
              <a:rPr lang="en-GB"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err="1" smtClean="0"/>
              <a:t>Positiv</a:t>
            </a:r>
            <a:r>
              <a:rPr lang="en-GB" sz="1200" dirty="0" smtClean="0"/>
              <a:t> </a:t>
            </a:r>
            <a:r>
              <a:rPr lang="en-GB" sz="1200" dirty="0" err="1" smtClean="0"/>
              <a:t>förändring</a:t>
            </a:r>
            <a:r>
              <a:rPr lang="en-GB" sz="1200" dirty="0" smtClean="0"/>
              <a:t> </a:t>
            </a:r>
            <a:r>
              <a:rPr lang="en-GB" sz="1200" dirty="0" err="1" smtClean="0"/>
              <a:t>sker</a:t>
            </a:r>
            <a:r>
              <a:rPr lang="en-GB" sz="1200" dirty="0" smtClean="0"/>
              <a:t> </a:t>
            </a:r>
            <a:r>
              <a:rPr lang="en-GB" sz="1200" dirty="0" err="1" smtClean="0"/>
              <a:t>i</a:t>
            </a:r>
            <a:r>
              <a:rPr lang="en-GB" sz="1200" dirty="0" smtClean="0"/>
              <a:t> </a:t>
            </a:r>
            <a:r>
              <a:rPr lang="en-GB" sz="1200" dirty="0" err="1" smtClean="0"/>
              <a:t>ett</a:t>
            </a:r>
            <a:r>
              <a:rPr lang="en-GB" sz="1200" dirty="0" smtClean="0"/>
              <a:t> </a:t>
            </a:r>
            <a:r>
              <a:rPr lang="en-GB" sz="1200" dirty="0" err="1" smtClean="0"/>
              <a:t>kontinuum</a:t>
            </a:r>
            <a:r>
              <a:rPr lang="en-GB" sz="1200" dirty="0" smtClean="0"/>
              <a:t> </a:t>
            </a:r>
            <a:r>
              <a:rPr lang="en-GB" sz="1200" dirty="0" err="1" smtClean="0"/>
              <a:t>från</a:t>
            </a:r>
            <a:r>
              <a:rPr lang="en-GB" sz="1200" dirty="0" smtClean="0"/>
              <a:t> </a:t>
            </a:r>
            <a:r>
              <a:rPr lang="en-GB" sz="1200" dirty="0" err="1" smtClean="0"/>
              <a:t>icke</a:t>
            </a:r>
            <a:r>
              <a:rPr lang="en-GB" sz="1200" dirty="0" smtClean="0"/>
              <a:t>-motivation via </a:t>
            </a:r>
            <a:r>
              <a:rPr lang="en-GB" sz="1200" dirty="0" err="1" smtClean="0"/>
              <a:t>yttre</a:t>
            </a:r>
            <a:r>
              <a:rPr lang="en-GB" sz="1200" dirty="0" smtClean="0"/>
              <a:t> motivation till </a:t>
            </a:r>
            <a:r>
              <a:rPr lang="en-GB" sz="1200" dirty="0" err="1" smtClean="0"/>
              <a:t>inre</a:t>
            </a:r>
            <a:r>
              <a:rPr lang="en-GB" sz="1200" dirty="0" smtClean="0"/>
              <a:t> motivation (</a:t>
            </a:r>
            <a:r>
              <a:rPr lang="en-GB" sz="1200" dirty="0" err="1" smtClean="0"/>
              <a:t>självbestämmande</a:t>
            </a:r>
            <a:r>
              <a:rPr lang="en-GB"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b="1" dirty="0" err="1" smtClean="0"/>
              <a:t>Centrala</a:t>
            </a:r>
            <a:r>
              <a:rPr lang="en-GB" sz="1200" b="1" dirty="0" smtClean="0"/>
              <a:t> </a:t>
            </a:r>
            <a:r>
              <a:rPr lang="en-GB" sz="1200" b="1" dirty="0" err="1" smtClean="0"/>
              <a:t>psykologiska</a:t>
            </a:r>
            <a:r>
              <a:rPr lang="en-GB" sz="1200" b="1" dirty="0" smtClean="0"/>
              <a:t> </a:t>
            </a:r>
            <a:r>
              <a:rPr lang="en-GB" sz="1200" b="1" dirty="0" err="1" smtClean="0"/>
              <a:t>behov</a:t>
            </a:r>
            <a:r>
              <a:rPr lang="en-GB" sz="1200" b="1" dirty="0" smtClean="0"/>
              <a:t> I SDT </a:t>
            </a:r>
            <a:r>
              <a:rPr lang="en-GB" sz="1200" dirty="0" smtClean="0"/>
              <a:t>– </a:t>
            </a:r>
            <a:r>
              <a:rPr lang="en-GB" sz="1200" dirty="0" err="1" smtClean="0"/>
              <a:t>dvs</a:t>
            </a:r>
            <a:r>
              <a:rPr lang="en-GB" sz="1200" dirty="0" smtClean="0"/>
              <a:t> </a:t>
            </a:r>
            <a:r>
              <a:rPr lang="en-GB" sz="1200" dirty="0" err="1" smtClean="0"/>
              <a:t>om</a:t>
            </a:r>
            <a:r>
              <a:rPr lang="en-GB" sz="1200" dirty="0" smtClean="0"/>
              <a:t> </a:t>
            </a:r>
            <a:r>
              <a:rPr lang="en-GB" sz="1200" dirty="0" err="1" smtClean="0"/>
              <a:t>dessa</a:t>
            </a:r>
            <a:r>
              <a:rPr lang="en-GB" sz="1200" dirty="0" smtClean="0"/>
              <a:t> </a:t>
            </a:r>
            <a:r>
              <a:rPr lang="en-GB" sz="1200" dirty="0" err="1" smtClean="0"/>
              <a:t>behov</a:t>
            </a:r>
            <a:r>
              <a:rPr lang="en-GB" sz="1200" dirty="0" smtClean="0"/>
              <a:t> </a:t>
            </a:r>
            <a:r>
              <a:rPr lang="en-GB" sz="1200" dirty="0" err="1" smtClean="0"/>
              <a:t>tillfredställs</a:t>
            </a:r>
            <a:r>
              <a:rPr lang="en-GB" sz="1200" baseline="0" dirty="0" smtClean="0"/>
              <a:t> </a:t>
            </a:r>
            <a:r>
              <a:rPr lang="en-GB" sz="1200" baseline="0" dirty="0" err="1" smtClean="0"/>
              <a:t>så</a:t>
            </a:r>
            <a:r>
              <a:rPr lang="en-GB" sz="1200" baseline="0" dirty="0" smtClean="0"/>
              <a:t> </a:t>
            </a:r>
            <a:r>
              <a:rPr lang="en-GB" sz="1200" baseline="0" dirty="0" err="1" smtClean="0"/>
              <a:t>ökar</a:t>
            </a:r>
            <a:r>
              <a:rPr lang="en-GB" sz="1200" baseline="0" dirty="0" smtClean="0"/>
              <a:t> </a:t>
            </a:r>
            <a:r>
              <a:rPr lang="en-GB" sz="1200" baseline="0" dirty="0" err="1" smtClean="0"/>
              <a:t>sannolikheten</a:t>
            </a:r>
            <a:r>
              <a:rPr lang="en-GB" sz="1200" baseline="0" dirty="0" smtClean="0"/>
              <a:t> </a:t>
            </a:r>
            <a:r>
              <a:rPr lang="en-GB" sz="1200" baseline="0" dirty="0" err="1" smtClean="0"/>
              <a:t>för</a:t>
            </a:r>
            <a:r>
              <a:rPr lang="en-GB" sz="1200" baseline="0" dirty="0" smtClean="0"/>
              <a:t> </a:t>
            </a:r>
            <a:r>
              <a:rPr lang="en-GB" sz="1200" baseline="0" dirty="0" err="1" smtClean="0"/>
              <a:t>självbestämmande</a:t>
            </a:r>
            <a:r>
              <a:rPr lang="en-GB" sz="1200" baseline="0" dirty="0" smtClean="0"/>
              <a:t> o INRE MOTIVATION)</a:t>
            </a:r>
            <a:r>
              <a:rPr lang="en-GB"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t>1.</a:t>
            </a:r>
            <a:r>
              <a:rPr lang="en-GB" sz="1200" baseline="0" dirty="0" smtClean="0"/>
              <a:t> </a:t>
            </a:r>
            <a:r>
              <a:rPr lang="en-GB" sz="1200" baseline="0" dirty="0" err="1" smtClean="0"/>
              <a:t>Autonomi</a:t>
            </a:r>
            <a:r>
              <a:rPr lang="en-GB" sz="1200" baseline="0" dirty="0" smtClean="0"/>
              <a:t> / </a:t>
            </a:r>
            <a:r>
              <a:rPr lang="en-GB" sz="1200" baseline="0" dirty="0" err="1" smtClean="0"/>
              <a:t>Frivillighet</a:t>
            </a:r>
            <a:r>
              <a:rPr lang="en-GB" sz="1200" baseline="0" dirty="0" smtClean="0"/>
              <a:t> (</a:t>
            </a:r>
            <a:r>
              <a:rPr lang="en-GB" sz="1200" baseline="0" dirty="0" err="1" smtClean="0"/>
              <a:t>upplevelsen</a:t>
            </a:r>
            <a:r>
              <a:rPr lang="en-GB" sz="1200" baseline="0" dirty="0" smtClean="0"/>
              <a:t> </a:t>
            </a:r>
            <a:r>
              <a:rPr lang="en-GB" sz="1200" baseline="0" dirty="0" err="1" smtClean="0"/>
              <a:t>av</a:t>
            </a:r>
            <a:r>
              <a:rPr lang="en-GB" sz="1200" baseline="0" dirty="0" smtClean="0"/>
              <a:t> </a:t>
            </a:r>
            <a:r>
              <a:rPr lang="en-GB" sz="1200" baseline="0" dirty="0" err="1" smtClean="0"/>
              <a:t>att</a:t>
            </a:r>
            <a:r>
              <a:rPr lang="en-GB" sz="1200" baseline="0" dirty="0" smtClean="0"/>
              <a:t> man </a:t>
            </a:r>
            <a:r>
              <a:rPr lang="en-GB" sz="1200" baseline="0" dirty="0" err="1" smtClean="0"/>
              <a:t>själv</a:t>
            </a:r>
            <a:r>
              <a:rPr lang="en-GB" sz="1200" baseline="0" dirty="0" smtClean="0"/>
              <a:t> </a:t>
            </a:r>
            <a:r>
              <a:rPr lang="en-GB" sz="1200" baseline="0" dirty="0" err="1" smtClean="0"/>
              <a:t>fritt</a:t>
            </a:r>
            <a:r>
              <a:rPr lang="en-GB" sz="1200" baseline="0" dirty="0" smtClean="0"/>
              <a:t> </a:t>
            </a:r>
            <a:r>
              <a:rPr lang="en-GB" sz="1200" baseline="0" dirty="0" err="1" smtClean="0"/>
              <a:t>kan</a:t>
            </a:r>
            <a:r>
              <a:rPr lang="en-GB" sz="1200" baseline="0" dirty="0" smtClean="0"/>
              <a:t> </a:t>
            </a:r>
            <a:r>
              <a:rPr lang="en-GB" sz="1200" baseline="0" dirty="0" err="1" smtClean="0"/>
              <a:t>välja</a:t>
            </a:r>
            <a:r>
              <a:rPr lang="en-GB" sz="1200" baseline="0" dirty="0" smtClean="0"/>
              <a:t> </a:t>
            </a:r>
            <a:r>
              <a:rPr lang="en-GB" sz="1200" baseline="0" dirty="0" err="1" smtClean="0"/>
              <a:t>vad</a:t>
            </a:r>
            <a:r>
              <a:rPr lang="en-GB" sz="1200" baseline="0" dirty="0" smtClean="0"/>
              <a:t> man </a:t>
            </a:r>
            <a:r>
              <a:rPr lang="en-GB" sz="1200" baseline="0" dirty="0" err="1" smtClean="0"/>
              <a:t>vill</a:t>
            </a:r>
            <a:r>
              <a:rPr lang="en-GB" sz="1200" baseline="0" dirty="0" smtClean="0"/>
              <a:t> </a:t>
            </a:r>
            <a:r>
              <a:rPr lang="en-GB" sz="1200" baseline="0" dirty="0" err="1" smtClean="0"/>
              <a:t>ägna</a:t>
            </a:r>
            <a:r>
              <a:rPr lang="en-GB" sz="1200" baseline="0" dirty="0" smtClean="0"/>
              <a:t> sig </a:t>
            </a:r>
            <a:r>
              <a:rPr lang="en-GB" sz="1200" baseline="0" dirty="0" err="1" smtClean="0"/>
              <a:t>åt</a:t>
            </a:r>
            <a:r>
              <a:rPr lang="en-GB" sz="1200" baseline="0" dirty="0" smtClean="0"/>
              <a:t> / </a:t>
            </a:r>
            <a:r>
              <a:rPr lang="en-GB" sz="1200" baseline="0" dirty="0" err="1" smtClean="0"/>
              <a:t>ser</a:t>
            </a:r>
            <a:r>
              <a:rPr lang="en-GB" sz="1200" baseline="0" dirty="0" smtClean="0"/>
              <a:t> </a:t>
            </a:r>
            <a:r>
              <a:rPr lang="en-GB" sz="1200" baseline="0" dirty="0" err="1" smtClean="0"/>
              <a:t>valmöjligheter</a:t>
            </a:r>
            <a:r>
              <a:rPr lang="en-GB" sz="120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t>2. </a:t>
            </a:r>
            <a:r>
              <a:rPr lang="en-GB" sz="1200" baseline="0" dirty="0" err="1" smtClean="0"/>
              <a:t>Kompetens</a:t>
            </a:r>
            <a:r>
              <a:rPr lang="en-GB" sz="1200" baseline="0" dirty="0" smtClean="0"/>
              <a:t> (</a:t>
            </a:r>
            <a:r>
              <a:rPr lang="en-GB" sz="1200" baseline="0" dirty="0" err="1" smtClean="0"/>
              <a:t>individens</a:t>
            </a:r>
            <a:r>
              <a:rPr lang="en-GB" sz="1200" baseline="0" dirty="0" smtClean="0"/>
              <a:t> </a:t>
            </a:r>
            <a:r>
              <a:rPr lang="en-GB" sz="1200" baseline="0" dirty="0" err="1" smtClean="0"/>
              <a:t>tendens</a:t>
            </a:r>
            <a:r>
              <a:rPr lang="en-GB" sz="1200" baseline="0" dirty="0" smtClean="0"/>
              <a:t> </a:t>
            </a:r>
            <a:r>
              <a:rPr lang="en-GB" sz="1200" baseline="0" dirty="0" err="1" smtClean="0"/>
              <a:t>att</a:t>
            </a:r>
            <a:r>
              <a:rPr lang="en-GB" sz="1200" baseline="0" dirty="0" smtClean="0"/>
              <a:t> </a:t>
            </a:r>
            <a:r>
              <a:rPr lang="en-GB" sz="1200" baseline="0" dirty="0" err="1" smtClean="0"/>
              <a:t>vilja</a:t>
            </a:r>
            <a:r>
              <a:rPr lang="en-GB" sz="1200" baseline="0" dirty="0" smtClean="0"/>
              <a:t> </a:t>
            </a:r>
            <a:r>
              <a:rPr lang="en-GB" sz="1200" baseline="0" dirty="0" err="1" smtClean="0"/>
              <a:t>påverka</a:t>
            </a:r>
            <a:r>
              <a:rPr lang="en-GB" sz="1200" baseline="0" dirty="0" smtClean="0"/>
              <a:t> </a:t>
            </a:r>
            <a:r>
              <a:rPr lang="en-GB" sz="1200" baseline="0" dirty="0" err="1" smtClean="0"/>
              <a:t>omkringliggande</a:t>
            </a:r>
            <a:r>
              <a:rPr lang="en-GB" sz="1200" baseline="0" dirty="0" smtClean="0"/>
              <a:t> </a:t>
            </a:r>
            <a:r>
              <a:rPr lang="en-GB" sz="1200" baseline="0" dirty="0" err="1" smtClean="0"/>
              <a:t>miljön</a:t>
            </a:r>
            <a:r>
              <a:rPr lang="en-GB" sz="1200" baseline="0" dirty="0" smtClean="0"/>
              <a:t> o </a:t>
            </a:r>
            <a:r>
              <a:rPr lang="en-GB" sz="1200" baseline="0" dirty="0" err="1" smtClean="0"/>
              <a:t>uppnå</a:t>
            </a:r>
            <a:r>
              <a:rPr lang="en-GB" sz="1200" baseline="0" dirty="0" smtClean="0"/>
              <a:t> </a:t>
            </a:r>
            <a:r>
              <a:rPr lang="en-GB" sz="1200" baseline="0" dirty="0" err="1" smtClean="0"/>
              <a:t>vissa</a:t>
            </a:r>
            <a:r>
              <a:rPr lang="en-GB" sz="1200" baseline="0" dirty="0" smtClean="0"/>
              <a:t> </a:t>
            </a:r>
            <a:r>
              <a:rPr lang="en-GB" sz="1200" baseline="0" dirty="0" err="1" smtClean="0"/>
              <a:t>önskade</a:t>
            </a:r>
            <a:r>
              <a:rPr lang="en-GB" sz="1200" baseline="0" dirty="0" smtClean="0"/>
              <a:t> </a:t>
            </a:r>
            <a:r>
              <a:rPr lang="en-GB" sz="1200" baseline="0" dirty="0" err="1" smtClean="0"/>
              <a:t>utfall</a:t>
            </a:r>
            <a:r>
              <a:rPr lang="en-GB" sz="1200"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smtClean="0"/>
              <a:t>3. Social </a:t>
            </a:r>
            <a:r>
              <a:rPr lang="en-GB" sz="1200" baseline="0" dirty="0" err="1" smtClean="0"/>
              <a:t>tillhörighet</a:t>
            </a:r>
            <a:r>
              <a:rPr lang="en-GB" sz="1200" baseline="0" dirty="0" smtClean="0"/>
              <a:t> (</a:t>
            </a:r>
            <a:r>
              <a:rPr lang="en-GB" sz="1200" baseline="0" dirty="0" err="1" smtClean="0"/>
              <a:t>behovet</a:t>
            </a:r>
            <a:r>
              <a:rPr lang="en-GB" sz="1200" baseline="0" dirty="0" smtClean="0"/>
              <a:t> </a:t>
            </a:r>
            <a:r>
              <a:rPr lang="en-GB" sz="1200" baseline="0" dirty="0" err="1" smtClean="0"/>
              <a:t>att</a:t>
            </a:r>
            <a:r>
              <a:rPr lang="en-GB" sz="1200" baseline="0" dirty="0" smtClean="0"/>
              <a:t> </a:t>
            </a:r>
            <a:r>
              <a:rPr lang="en-GB" sz="1200" baseline="0" dirty="0" err="1" smtClean="0"/>
              <a:t>känna</a:t>
            </a:r>
            <a:r>
              <a:rPr lang="en-GB" sz="1200" baseline="0" dirty="0" smtClean="0"/>
              <a:t> en </a:t>
            </a:r>
            <a:r>
              <a:rPr lang="en-GB" sz="1200" baseline="0" dirty="0" err="1" smtClean="0"/>
              <a:t>koppling</a:t>
            </a:r>
            <a:r>
              <a:rPr lang="en-GB" sz="1200" baseline="0" dirty="0" smtClean="0"/>
              <a:t> o social </a:t>
            </a:r>
            <a:r>
              <a:rPr lang="en-GB" sz="1200" baseline="0" dirty="0" err="1" smtClean="0"/>
              <a:t>närhet</a:t>
            </a:r>
            <a:r>
              <a:rPr lang="en-GB" sz="1200" baseline="0" dirty="0" smtClean="0"/>
              <a:t> till </a:t>
            </a:r>
            <a:r>
              <a:rPr lang="en-GB" sz="1200" baseline="0" dirty="0" err="1" smtClean="0"/>
              <a:t>andra</a:t>
            </a:r>
            <a:r>
              <a:rPr lang="en-GB" sz="1200" baseline="0" dirty="0" smtClean="0"/>
              <a:t>)</a:t>
            </a: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err="1" smtClean="0"/>
              <a:t>Väljer</a:t>
            </a:r>
            <a:r>
              <a:rPr lang="en-GB" dirty="0" smtClean="0"/>
              <a:t> du en </a:t>
            </a:r>
            <a:r>
              <a:rPr lang="en-GB" dirty="0" err="1" smtClean="0"/>
              <a:t>aktivitet</a:t>
            </a:r>
            <a:r>
              <a:rPr lang="en-GB" dirty="0" smtClean="0"/>
              <a:t> </a:t>
            </a:r>
            <a:r>
              <a:rPr lang="en-GB" dirty="0" err="1" smtClean="0"/>
              <a:t>som</a:t>
            </a:r>
            <a:r>
              <a:rPr lang="en-GB" dirty="0" smtClean="0"/>
              <a:t> du </a:t>
            </a:r>
            <a:r>
              <a:rPr lang="en-GB" dirty="0" err="1" smtClean="0"/>
              <a:t>själv</a:t>
            </a:r>
            <a:r>
              <a:rPr lang="en-GB" dirty="0" smtClean="0"/>
              <a:t> </a:t>
            </a:r>
            <a:r>
              <a:rPr lang="en-GB" dirty="0" err="1" smtClean="0"/>
              <a:t>kan</a:t>
            </a:r>
            <a:r>
              <a:rPr lang="en-GB" dirty="0" smtClean="0"/>
              <a:t> </a:t>
            </a:r>
            <a:r>
              <a:rPr lang="en-GB" dirty="0" err="1" smtClean="0"/>
              <a:t>styra</a:t>
            </a:r>
            <a:r>
              <a:rPr lang="en-GB" dirty="0" smtClean="0"/>
              <a:t> </a:t>
            </a:r>
            <a:r>
              <a:rPr lang="en-GB" dirty="0" err="1" smtClean="0"/>
              <a:t>över</a:t>
            </a:r>
            <a:r>
              <a:rPr lang="en-GB" dirty="0" smtClean="0"/>
              <a:t>, </a:t>
            </a:r>
            <a:r>
              <a:rPr lang="en-GB" dirty="0" err="1" smtClean="0"/>
              <a:t>som</a:t>
            </a:r>
            <a:r>
              <a:rPr lang="en-GB" dirty="0" smtClean="0"/>
              <a:t> du </a:t>
            </a:r>
            <a:r>
              <a:rPr lang="en-GB" dirty="0" err="1" smtClean="0"/>
              <a:t>behärskar</a:t>
            </a:r>
            <a:r>
              <a:rPr lang="en-GB" dirty="0" smtClean="0"/>
              <a:t> </a:t>
            </a:r>
            <a:r>
              <a:rPr lang="en-GB" dirty="0" err="1" smtClean="0"/>
              <a:t>och</a:t>
            </a:r>
            <a:r>
              <a:rPr lang="en-GB" dirty="0" smtClean="0"/>
              <a:t> </a:t>
            </a:r>
            <a:r>
              <a:rPr lang="en-GB" dirty="0" err="1" smtClean="0"/>
              <a:t>som</a:t>
            </a:r>
            <a:r>
              <a:rPr lang="en-GB" dirty="0" smtClean="0"/>
              <a:t> </a:t>
            </a:r>
            <a:r>
              <a:rPr lang="en-GB" dirty="0" err="1" smtClean="0"/>
              <a:t>ingår</a:t>
            </a:r>
            <a:r>
              <a:rPr lang="en-GB" dirty="0" smtClean="0"/>
              <a:t> </a:t>
            </a:r>
            <a:r>
              <a:rPr lang="en-GB" dirty="0" err="1" smtClean="0"/>
              <a:t>i</a:t>
            </a:r>
            <a:r>
              <a:rPr lang="en-GB" dirty="0" smtClean="0"/>
              <a:t> </a:t>
            </a:r>
            <a:r>
              <a:rPr lang="en-GB" dirty="0" err="1" smtClean="0"/>
              <a:t>ett</a:t>
            </a:r>
            <a:r>
              <a:rPr lang="en-GB" dirty="0" smtClean="0"/>
              <a:t> </a:t>
            </a:r>
            <a:r>
              <a:rPr lang="en-GB" dirty="0" err="1" smtClean="0"/>
              <a:t>positivt</a:t>
            </a:r>
            <a:r>
              <a:rPr lang="en-GB" dirty="0" smtClean="0"/>
              <a:t> </a:t>
            </a:r>
            <a:r>
              <a:rPr lang="en-GB" dirty="0" err="1" smtClean="0"/>
              <a:t>socialt</a:t>
            </a:r>
            <a:r>
              <a:rPr lang="en-GB" dirty="0" smtClean="0"/>
              <a:t> </a:t>
            </a:r>
            <a:r>
              <a:rPr lang="en-GB" dirty="0" err="1" smtClean="0"/>
              <a:t>sammanhang</a:t>
            </a:r>
            <a:r>
              <a:rPr lang="en-GB" dirty="0" smtClean="0"/>
              <a:t> </a:t>
            </a:r>
            <a:r>
              <a:rPr lang="en-GB" dirty="0" err="1" smtClean="0"/>
              <a:t>så</a:t>
            </a:r>
            <a:r>
              <a:rPr lang="en-GB" dirty="0" smtClean="0"/>
              <a:t> </a:t>
            </a:r>
            <a:r>
              <a:rPr lang="en-GB" dirty="0" err="1" smtClean="0"/>
              <a:t>har</a:t>
            </a:r>
            <a:r>
              <a:rPr lang="en-GB" dirty="0" smtClean="0"/>
              <a:t> du </a:t>
            </a:r>
            <a:r>
              <a:rPr lang="en-GB" dirty="0" err="1" smtClean="0"/>
              <a:t>gett</a:t>
            </a:r>
            <a:r>
              <a:rPr lang="en-GB" dirty="0" smtClean="0"/>
              <a:t> din motivation </a:t>
            </a:r>
            <a:r>
              <a:rPr lang="en-GB" dirty="0" err="1" smtClean="0"/>
              <a:t>bästa</a:t>
            </a:r>
            <a:r>
              <a:rPr lang="en-GB" dirty="0" smtClean="0"/>
              <a:t> </a:t>
            </a:r>
            <a:r>
              <a:rPr lang="en-GB" dirty="0" err="1" smtClean="0"/>
              <a:t>förutsättningar</a:t>
            </a:r>
            <a:r>
              <a:rPr lang="en-GB" dirty="0" smtClean="0"/>
              <a:t> </a:t>
            </a:r>
            <a:r>
              <a:rPr lang="en-GB" dirty="0" err="1" smtClean="0"/>
              <a:t>att</a:t>
            </a:r>
            <a:r>
              <a:rPr lang="en-GB" dirty="0" smtClean="0"/>
              <a:t> </a:t>
            </a:r>
            <a:r>
              <a:rPr lang="en-GB" dirty="0" err="1" smtClean="0"/>
              <a:t>bli</a:t>
            </a:r>
            <a:r>
              <a:rPr lang="en-GB" dirty="0" smtClean="0"/>
              <a:t> </a:t>
            </a:r>
            <a:r>
              <a:rPr lang="en-GB" dirty="0" err="1" smtClean="0"/>
              <a:t>långlivad</a:t>
            </a:r>
            <a:r>
              <a:rPr lang="en-GB" dirty="0" smtClean="0"/>
              <a:t>.</a:t>
            </a:r>
            <a:endParaRPr lang="en-GB" sz="1400" dirty="0" smtClean="0"/>
          </a:p>
          <a:p>
            <a:r>
              <a:rPr lang="en-GB" sz="1200" kern="1200" dirty="0" smtClean="0">
                <a:solidFill>
                  <a:schemeClr val="tx1"/>
                </a:solidFill>
                <a:latin typeface="+mn-lt"/>
                <a:ea typeface="+mn-ea"/>
                <a:cs typeface="+mn-cs"/>
              </a:rPr>
              <a:t>Johan Plate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jobbat</a:t>
            </a:r>
            <a:r>
              <a:rPr lang="en-GB" sz="1200" kern="1200" dirty="0" smtClean="0">
                <a:solidFill>
                  <a:schemeClr val="tx1"/>
                </a:solidFill>
                <a:latin typeface="+mn-lt"/>
                <a:ea typeface="+mn-ea"/>
                <a:cs typeface="+mn-cs"/>
              </a:rPr>
              <a:t> med </a:t>
            </a:r>
            <a:r>
              <a:rPr lang="en-GB" sz="1200" kern="1200" dirty="0" err="1" smtClean="0">
                <a:solidFill>
                  <a:schemeClr val="tx1"/>
                </a:solidFill>
                <a:latin typeface="+mn-lt"/>
                <a:ea typeface="+mn-ea"/>
                <a:cs typeface="+mn-cs"/>
              </a:rPr>
              <a:t>mängder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av</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svenska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elitidrottare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menar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att</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idrottsmän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blir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riktigt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framgångsrika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alla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har</a:t>
            </a:r>
            <a:r>
              <a:rPr lang="en-GB" sz="1200" kern="1200" dirty="0" smtClean="0">
                <a:solidFill>
                  <a:schemeClr val="tx1"/>
                </a:solidFill>
                <a:latin typeface="+mn-lt"/>
                <a:ea typeface="+mn-ea"/>
                <a:cs typeface="+mn-cs"/>
              </a:rPr>
              <a:t> en </a:t>
            </a:r>
            <a:r>
              <a:rPr lang="en-GB" sz="1200" kern="1200" dirty="0" err="1" smtClean="0">
                <a:solidFill>
                  <a:schemeClr val="tx1"/>
                </a:solidFill>
                <a:latin typeface="+mn-lt"/>
                <a:ea typeface="+mn-ea"/>
                <a:cs typeface="+mn-cs"/>
              </a:rPr>
              <a:t>sak</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gemensamt</a:t>
            </a:r>
            <a:r>
              <a:rPr lang="en-GB" sz="1200" kern="1200" dirty="0" smtClean="0">
                <a:solidFill>
                  <a:schemeClr val="tx1"/>
                </a:solidFill>
                <a:latin typeface="+mn-lt"/>
                <a:ea typeface="+mn-ea"/>
                <a:cs typeface="+mn-cs"/>
              </a:rPr>
              <a:t>. – De </a:t>
            </a:r>
            <a:r>
              <a:rPr lang="en-GB" sz="1200" kern="1200" dirty="0" err="1" smtClean="0">
                <a:solidFill>
                  <a:schemeClr val="tx1"/>
                </a:solidFill>
                <a:latin typeface="+mn-lt"/>
                <a:ea typeface="+mn-ea"/>
                <a:cs typeface="+mn-cs"/>
              </a:rPr>
              <a:t>har</a:t>
            </a:r>
            <a:r>
              <a:rPr lang="en-GB" sz="1200" kern="1200" dirty="0" smtClean="0">
                <a:solidFill>
                  <a:schemeClr val="tx1"/>
                </a:solidFill>
                <a:latin typeface="+mn-lt"/>
                <a:ea typeface="+mn-ea"/>
                <a:cs typeface="+mn-cs"/>
              </a:rPr>
              <a:t> sin </a:t>
            </a:r>
            <a:r>
              <a:rPr lang="en-GB" sz="1200" kern="1200" dirty="0" err="1" smtClean="0">
                <a:solidFill>
                  <a:schemeClr val="tx1"/>
                </a:solidFill>
                <a:latin typeface="+mn-lt"/>
                <a:ea typeface="+mn-ea"/>
                <a:cs typeface="+mn-cs"/>
              </a:rPr>
              <a:t>tyngdpunkt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på</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mål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Det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drev</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Ingemar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Stenmark</a:t>
            </a:r>
            <a:r>
              <a:rPr lang="en-GB" sz="1200" kern="1200" dirty="0" smtClean="0">
                <a:solidFill>
                  <a:schemeClr val="tx1"/>
                </a:solidFill>
                <a:latin typeface="+mn-lt"/>
                <a:ea typeface="+mn-ea"/>
                <a:cs typeface="+mn-cs"/>
              </a:rPr>
              <a:t> till </a:t>
            </a:r>
            <a:r>
              <a:rPr lang="en-GB" sz="1200" kern="1200" dirty="0" err="1" smtClean="0">
                <a:solidFill>
                  <a:schemeClr val="tx1"/>
                </a:solidFill>
                <a:latin typeface="+mn-lt"/>
                <a:ea typeface="+mn-ea"/>
                <a:cs typeface="+mn-cs"/>
              </a:rPr>
              <a:t>exempel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var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jakten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på</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det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perfekta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åket</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sista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åren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jakten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på</a:t>
            </a:r>
            <a:r>
              <a:rPr lang="en-GB" sz="1200" kern="1200" dirty="0" smtClean="0">
                <a:solidFill>
                  <a:schemeClr val="tx1"/>
                </a:solidFill>
                <a:latin typeface="+mn-lt"/>
                <a:ea typeface="+mn-ea"/>
                <a:cs typeface="+mn-cs"/>
              </a:rPr>
              <a:t> den </a:t>
            </a:r>
            <a:r>
              <a:rPr lang="en-GB" sz="1200" kern="1200" dirty="0" err="1" smtClean="0">
                <a:solidFill>
                  <a:schemeClr val="tx1"/>
                </a:solidFill>
                <a:latin typeface="+mn-lt"/>
                <a:ea typeface="+mn-ea"/>
                <a:cs typeface="+mn-cs"/>
              </a:rPr>
              <a:t>perfekta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svängen</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har</a:t>
            </a:r>
            <a:r>
              <a:rPr lang="en-GB" sz="1200" kern="1200" dirty="0" smtClean="0">
                <a:solidFill>
                  <a:schemeClr val="tx1"/>
                </a:solidFill>
                <a:latin typeface="+mn-lt"/>
                <a:ea typeface="+mn-ea"/>
                <a:cs typeface="+mn-cs"/>
              </a:rPr>
              <a:t> den </a:t>
            </a:r>
            <a:r>
              <a:rPr lang="en-GB" sz="1200" kern="1200" dirty="0" err="1" smtClean="0">
                <a:solidFill>
                  <a:schemeClr val="tx1"/>
                </a:solidFill>
                <a:latin typeface="+mn-lt"/>
                <a:ea typeface="+mn-ea"/>
                <a:cs typeface="+mn-cs"/>
              </a:rPr>
              <a:t>typen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av</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inre</a:t>
            </a:r>
            <a:r>
              <a:rPr lang="en-GB" sz="1200" kern="1200" dirty="0" smtClean="0">
                <a:solidFill>
                  <a:schemeClr val="tx1"/>
                </a:solidFill>
                <a:latin typeface="+mn-lt"/>
                <a:ea typeface="+mn-ea"/>
                <a:cs typeface="+mn-cs"/>
              </a:rPr>
              <a:t> motivation </a:t>
            </a:r>
            <a:r>
              <a:rPr lang="en-GB" sz="1200" kern="1200" dirty="0" err="1" smtClean="0">
                <a:solidFill>
                  <a:schemeClr val="tx1"/>
                </a:solidFill>
                <a:latin typeface="+mn-lt"/>
                <a:ea typeface="+mn-ea"/>
                <a:cs typeface="+mn-cs"/>
              </a:rPr>
              <a:t>är</a:t>
            </a:r>
            <a:r>
              <a:rPr lang="en-GB" sz="1200" kern="1200" dirty="0" smtClean="0">
                <a:solidFill>
                  <a:schemeClr val="tx1"/>
                </a:solidFill>
                <a:latin typeface="+mn-lt"/>
                <a:ea typeface="+mn-ea"/>
                <a:cs typeface="+mn-cs"/>
              </a:rPr>
              <a:t> de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blir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bäst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världen</a:t>
            </a:r>
            <a:r>
              <a:rPr lang="en-GB" sz="1200" kern="1200" dirty="0" smtClean="0">
                <a:solidFill>
                  <a:schemeClr val="tx1"/>
                </a:solidFill>
                <a:latin typeface="+mn-lt"/>
                <a:ea typeface="+mn-ea"/>
                <a:cs typeface="+mn-cs"/>
              </a:rPr>
              <a:t>.</a:t>
            </a:r>
          </a:p>
          <a:p>
            <a:r>
              <a:rPr lang="en-GB" sz="1200" kern="1200" dirty="0" smtClean="0">
                <a:solidFill>
                  <a:schemeClr val="tx1"/>
                </a:solidFill>
                <a:latin typeface="+mn-lt"/>
                <a:ea typeface="+mn-ea"/>
                <a:cs typeface="+mn-cs"/>
              </a:rPr>
              <a:t>Men </a:t>
            </a:r>
            <a:r>
              <a:rPr lang="en-GB" sz="1200" kern="1200" dirty="0" err="1" smtClean="0">
                <a:solidFill>
                  <a:schemeClr val="tx1"/>
                </a:solidFill>
                <a:latin typeface="+mn-lt"/>
                <a:ea typeface="+mn-ea"/>
                <a:cs typeface="+mn-cs"/>
              </a:rPr>
              <a:t>även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drivkraften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är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viktigast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är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det</a:t>
            </a:r>
            <a:r>
              <a:rPr lang="en-GB" sz="1200" kern="1200" dirty="0" smtClean="0">
                <a:solidFill>
                  <a:schemeClr val="tx1"/>
                </a:solidFill>
                <a:latin typeface="+mn-lt"/>
                <a:ea typeface="+mn-ea"/>
                <a:cs typeface="+mn-cs"/>
              </a:rPr>
              <a:t> en </a:t>
            </a:r>
            <a:r>
              <a:rPr lang="en-GB" sz="1200" kern="1200" dirty="0" err="1" smtClean="0">
                <a:solidFill>
                  <a:schemeClr val="tx1"/>
                </a:solidFill>
                <a:latin typeface="+mn-lt"/>
                <a:ea typeface="+mn-ea"/>
                <a:cs typeface="+mn-cs"/>
              </a:rPr>
              <a:t>kombination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av</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inre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och</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yttre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mål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skapar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allra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bäst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förutsättningar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för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långsiktig</a:t>
            </a:r>
            <a:r>
              <a:rPr lang="en-GB" sz="1200" kern="1200" dirty="0" smtClean="0">
                <a:solidFill>
                  <a:schemeClr val="tx1"/>
                </a:solidFill>
                <a:latin typeface="+mn-lt"/>
                <a:ea typeface="+mn-ea"/>
                <a:cs typeface="+mn-cs"/>
              </a:rPr>
              <a:t> motivation. Johan Plate </a:t>
            </a:r>
            <a:r>
              <a:rPr lang="en-GB" sz="1200" kern="1200" dirty="0" err="1" smtClean="0">
                <a:solidFill>
                  <a:schemeClr val="tx1"/>
                </a:solidFill>
                <a:latin typeface="+mn-lt"/>
                <a:ea typeface="+mn-ea"/>
                <a:cs typeface="+mn-cs"/>
              </a:rPr>
              <a:t>åskådliggör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det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på</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ett</a:t>
            </a:r>
            <a:r>
              <a:rPr lang="en-GB" sz="1200" kern="1200" dirty="0" smtClean="0">
                <a:solidFill>
                  <a:schemeClr val="tx1"/>
                </a:solidFill>
                <a:latin typeface="+mn-lt"/>
                <a:ea typeface="+mn-ea"/>
                <a:cs typeface="+mn-cs"/>
              </a:rPr>
              <a:t> bra </a:t>
            </a:r>
            <a:r>
              <a:rPr lang="en-GB" sz="1200" kern="1200" dirty="0" err="1" smtClean="0">
                <a:solidFill>
                  <a:schemeClr val="tx1"/>
                </a:solidFill>
                <a:latin typeface="+mn-lt"/>
                <a:ea typeface="+mn-ea"/>
                <a:cs typeface="+mn-cs"/>
              </a:rPr>
              <a:t>sätt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genom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att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jämföra</a:t>
            </a:r>
            <a:r>
              <a:rPr lang="en-GB" sz="1200" kern="1200" dirty="0" smtClean="0">
                <a:solidFill>
                  <a:schemeClr val="tx1"/>
                </a:solidFill>
                <a:latin typeface="+mn-lt"/>
                <a:ea typeface="+mn-ea"/>
                <a:cs typeface="+mn-cs"/>
              </a:rPr>
              <a:t> med en glass, </a:t>
            </a:r>
            <a:r>
              <a:rPr lang="en-GB" sz="1200" kern="1200" dirty="0" err="1" smtClean="0">
                <a:solidFill>
                  <a:schemeClr val="tx1"/>
                </a:solidFill>
                <a:latin typeface="+mn-lt"/>
                <a:ea typeface="+mn-ea"/>
                <a:cs typeface="+mn-cs"/>
              </a:rPr>
              <a:t>där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struten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bör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vara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fylld</a:t>
            </a:r>
            <a:r>
              <a:rPr lang="en-GB" sz="1200" kern="1200" dirty="0" smtClean="0">
                <a:solidFill>
                  <a:schemeClr val="tx1"/>
                </a:solidFill>
                <a:latin typeface="+mn-lt"/>
                <a:ea typeface="+mn-ea"/>
                <a:cs typeface="+mn-cs"/>
              </a:rPr>
              <a:t> med </a:t>
            </a:r>
            <a:r>
              <a:rPr lang="en-GB" sz="1200" kern="1200" dirty="0" err="1" smtClean="0">
                <a:solidFill>
                  <a:schemeClr val="tx1"/>
                </a:solidFill>
                <a:latin typeface="+mn-lt"/>
                <a:ea typeface="+mn-ea"/>
                <a:cs typeface="+mn-cs"/>
              </a:rPr>
              <a:t>inre</a:t>
            </a:r>
            <a:r>
              <a:rPr lang="en-GB" sz="1200" kern="1200" dirty="0" smtClean="0">
                <a:solidFill>
                  <a:schemeClr val="tx1"/>
                </a:solidFill>
                <a:latin typeface="+mn-lt"/>
                <a:ea typeface="+mn-ea"/>
                <a:cs typeface="+mn-cs"/>
              </a:rPr>
              <a:t> motivation, </a:t>
            </a:r>
            <a:r>
              <a:rPr lang="en-GB" sz="1200" kern="1200" dirty="0" err="1" smtClean="0">
                <a:solidFill>
                  <a:schemeClr val="tx1"/>
                </a:solidFill>
                <a:latin typeface="+mn-lt"/>
                <a:ea typeface="+mn-ea"/>
                <a:cs typeface="+mn-cs"/>
              </a:rPr>
              <a:t>långsiktiga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mål</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att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träna</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för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att</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må</a:t>
            </a:r>
            <a:r>
              <a:rPr lang="en-GB" sz="1200" kern="1200" dirty="0" smtClean="0">
                <a:solidFill>
                  <a:schemeClr val="tx1"/>
                </a:solidFill>
                <a:latin typeface="+mn-lt"/>
                <a:ea typeface="+mn-ea"/>
                <a:cs typeface="+mn-cs"/>
              </a:rPr>
              <a:t> bra. Medan de </a:t>
            </a:r>
            <a:r>
              <a:rPr lang="en-GB" sz="1200" kern="1200" dirty="0" err="1" smtClean="0">
                <a:solidFill>
                  <a:schemeClr val="tx1"/>
                </a:solidFill>
                <a:latin typeface="+mn-lt"/>
                <a:ea typeface="+mn-ea"/>
                <a:cs typeface="+mn-cs"/>
              </a:rPr>
              <a:t>yttre</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målen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används</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som</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strössel</a:t>
            </a:r>
            <a:r>
              <a:rPr lang="en-GB" sz="1200" kern="1200" dirty="0" smtClean="0">
                <a:solidFill>
                  <a:schemeClr val="tx1"/>
                </a:solidFill>
                <a:latin typeface="+mn-lt"/>
                <a:ea typeface="+mn-ea"/>
                <a:cs typeface="+mn-cs"/>
              </a:rPr>
              <a:t>, den </a:t>
            </a:r>
            <a:r>
              <a:rPr lang="en-GB" sz="1200" kern="1200" dirty="0" err="1" smtClean="0">
                <a:solidFill>
                  <a:schemeClr val="tx1"/>
                </a:solidFill>
                <a:latin typeface="+mn-lt"/>
                <a:ea typeface="+mn-ea"/>
                <a:cs typeface="+mn-cs"/>
              </a:rPr>
              <a:t>positiva</a:t>
            </a:r>
            <a:r>
              <a:rPr lang="en-GB" sz="1200" kern="1200" dirty="0" smtClean="0">
                <a:solidFill>
                  <a:schemeClr val="tx1"/>
                </a:solidFill>
                <a:latin typeface="+mn-lt"/>
                <a:ea typeface="+mn-ea"/>
                <a:cs typeface="+mn-cs"/>
              </a:rPr>
              <a:t> feedback du </a:t>
            </a:r>
            <a:r>
              <a:rPr lang="en-GB" sz="1200" kern="1200" dirty="0" err="1" smtClean="0">
                <a:solidFill>
                  <a:schemeClr val="tx1"/>
                </a:solidFill>
                <a:latin typeface="+mn-lt"/>
                <a:ea typeface="+mn-ea"/>
                <a:cs typeface="+mn-cs"/>
              </a:rPr>
              <a:t>får</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från</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omgivningen</a:t>
            </a:r>
            <a:r>
              <a:rPr lang="en-GB"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smtClean="0"/>
          </a:p>
          <a:p>
            <a:endParaRPr lang="en-GB" dirty="0"/>
          </a:p>
        </p:txBody>
      </p:sp>
      <p:sp>
        <p:nvSpPr>
          <p:cNvPr id="4" name="Platshållare för bildnummer 3"/>
          <p:cNvSpPr>
            <a:spLocks noGrp="1"/>
          </p:cNvSpPr>
          <p:nvPr>
            <p:ph type="sldNum" sz="quarter" idx="10"/>
          </p:nvPr>
        </p:nvSpPr>
        <p:spPr/>
        <p:txBody>
          <a:bodyPr/>
          <a:lstStyle/>
          <a:p>
            <a:fld id="{B43FF7D9-CB55-4FF8-A3A0-0092BB0E42B0}" type="slidenum">
              <a:rPr lang="sv-SE" smtClean="0"/>
              <a:t>16</a:t>
            </a:fld>
            <a:endParaRPr lang="sv-SE"/>
          </a:p>
        </p:txBody>
      </p:sp>
    </p:spTree>
    <p:extLst>
      <p:ext uri="{BB962C8B-B14F-4D97-AF65-F5344CB8AC3E}">
        <p14:creationId xmlns:p14="http://schemas.microsoft.com/office/powerpoint/2010/main" val="88072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B43FF7D9-CB55-4FF8-A3A0-0092BB0E42B0}" type="slidenum">
              <a:rPr lang="sv-SE" smtClean="0"/>
              <a:t>28</a:t>
            </a:fld>
            <a:endParaRPr lang="sv-SE"/>
          </a:p>
        </p:txBody>
      </p:sp>
    </p:spTree>
    <p:extLst>
      <p:ext uri="{BB962C8B-B14F-4D97-AF65-F5344CB8AC3E}">
        <p14:creationId xmlns:p14="http://schemas.microsoft.com/office/powerpoint/2010/main" val="177727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err="1" smtClean="0"/>
              <a:t>Medveten</a:t>
            </a:r>
            <a:r>
              <a:rPr lang="en-GB" dirty="0" smtClean="0"/>
              <a:t> </a:t>
            </a:r>
            <a:r>
              <a:rPr lang="en-GB" dirty="0" err="1" smtClean="0"/>
              <a:t>närvaro</a:t>
            </a:r>
            <a:endParaRPr lang="en-GB" dirty="0"/>
          </a:p>
        </p:txBody>
      </p:sp>
      <p:sp>
        <p:nvSpPr>
          <p:cNvPr id="4" name="Platshållare för bildnummer 3"/>
          <p:cNvSpPr>
            <a:spLocks noGrp="1"/>
          </p:cNvSpPr>
          <p:nvPr>
            <p:ph type="sldNum" sz="quarter" idx="10"/>
          </p:nvPr>
        </p:nvSpPr>
        <p:spPr/>
        <p:txBody>
          <a:bodyPr/>
          <a:lstStyle/>
          <a:p>
            <a:fld id="{B43FF7D9-CB55-4FF8-A3A0-0092BB0E42B0}" type="slidenum">
              <a:rPr lang="sv-SE" smtClean="0"/>
              <a:t>30</a:t>
            </a:fld>
            <a:endParaRPr lang="sv-SE"/>
          </a:p>
        </p:txBody>
      </p:sp>
    </p:spTree>
    <p:extLst>
      <p:ext uri="{BB962C8B-B14F-4D97-AF65-F5344CB8AC3E}">
        <p14:creationId xmlns:p14="http://schemas.microsoft.com/office/powerpoint/2010/main" val="96293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7772400" cy="1470025"/>
          </a:xfr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384575"/>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21822836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1668956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Rubrik, 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404813" y="990600"/>
            <a:ext cx="8458200" cy="533400"/>
          </a:xfr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04813" y="1752600"/>
            <a:ext cx="4152900" cy="4267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710113" y="1752600"/>
            <a:ext cx="4152900" cy="4267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380540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Rubrik och diagram">
    <p:spTree>
      <p:nvGrpSpPr>
        <p:cNvPr id="1" name=""/>
        <p:cNvGrpSpPr/>
        <p:nvPr/>
      </p:nvGrpSpPr>
      <p:grpSpPr>
        <a:xfrm>
          <a:off x="0" y="0"/>
          <a:ext cx="0" cy="0"/>
          <a:chOff x="0" y="0"/>
          <a:chExt cx="0" cy="0"/>
        </a:xfrm>
      </p:grpSpPr>
      <p:sp>
        <p:nvSpPr>
          <p:cNvPr id="2" name="Rubrik 1"/>
          <p:cNvSpPr>
            <a:spLocks noGrp="1"/>
          </p:cNvSpPr>
          <p:nvPr>
            <p:ph type="title"/>
          </p:nvPr>
        </p:nvSpPr>
        <p:spPr>
          <a:xfrm>
            <a:off x="404813" y="990600"/>
            <a:ext cx="8458200" cy="533400"/>
          </a:xfrm>
        </p:spPr>
        <p:txBody>
          <a:bodyPr/>
          <a:lstStyle/>
          <a:p>
            <a:r>
              <a:rPr lang="sv-SE" smtClean="0"/>
              <a:t>Klicka här för att ändra format</a:t>
            </a:r>
            <a:endParaRPr lang="sv-SE"/>
          </a:p>
        </p:txBody>
      </p:sp>
      <p:sp>
        <p:nvSpPr>
          <p:cNvPr id="3" name="Platshållare för diagram 2"/>
          <p:cNvSpPr>
            <a:spLocks noGrp="1"/>
          </p:cNvSpPr>
          <p:nvPr>
            <p:ph type="chart" idx="1"/>
          </p:nvPr>
        </p:nvSpPr>
        <p:spPr>
          <a:xfrm>
            <a:off x="404813" y="1752600"/>
            <a:ext cx="8458200" cy="4267200"/>
          </a:xfrm>
        </p:spPr>
        <p:txBody>
          <a:bodyPr/>
          <a:lstStyle/>
          <a:p>
            <a:pPr lvl="0"/>
            <a:endParaRPr lang="sv-SE" noProof="0" smtClean="0"/>
          </a:p>
        </p:txBody>
      </p:sp>
    </p:spTree>
    <p:extLst>
      <p:ext uri="{BB962C8B-B14F-4D97-AF65-F5344CB8AC3E}">
        <p14:creationId xmlns:p14="http://schemas.microsoft.com/office/powerpoint/2010/main" val="205927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npassad layout">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914400" y="1600199"/>
            <a:ext cx="7315200" cy="4301067"/>
          </a:xfrm>
        </p:spPr>
        <p:txBody>
          <a:bodyPr/>
          <a:lstStyle/>
          <a:p>
            <a:pPr lvl="0"/>
            <a:r>
              <a:rPr lang="sv-SE" noProof="0"/>
              <a:t>Klicka på ikonen för att lägga till en bild</a:t>
            </a:r>
            <a:endParaRPr lang="sv-SE" noProof="0" dirty="0"/>
          </a:p>
        </p:txBody>
      </p:sp>
      <p:sp>
        <p:nvSpPr>
          <p:cNvPr id="3" name="Date Placeholder 3"/>
          <p:cNvSpPr>
            <a:spLocks noGrp="1"/>
          </p:cNvSpPr>
          <p:nvPr>
            <p:ph type="dt" sz="half" idx="14"/>
          </p:nvPr>
        </p:nvSpPr>
        <p:spPr/>
        <p:txBody>
          <a:bodyPr/>
          <a:lstStyle>
            <a:lvl1pPr>
              <a:defRPr/>
            </a:lvl1pPr>
          </a:lstStyle>
          <a:p>
            <a:pPr>
              <a:defRPr/>
            </a:pPr>
            <a:fld id="{DBF6E7DF-FAF4-F841-A789-D05F77810FE1}" type="datetime1">
              <a:rPr lang="sv-SE"/>
              <a:pPr>
                <a:defRPr/>
              </a:pPr>
              <a:t>2016-08-11</a:t>
            </a:fld>
            <a:endParaRPr lang="sv-SE"/>
          </a:p>
        </p:txBody>
      </p:sp>
      <p:sp>
        <p:nvSpPr>
          <p:cNvPr id="4" name="Slide Number Placeholder 5"/>
          <p:cNvSpPr>
            <a:spLocks noGrp="1"/>
          </p:cNvSpPr>
          <p:nvPr>
            <p:ph type="sldNum" sz="quarter" idx="15"/>
          </p:nvPr>
        </p:nvSpPr>
        <p:spPr/>
        <p:txBody>
          <a:bodyPr/>
          <a:lstStyle>
            <a:lvl1pPr>
              <a:defRPr/>
            </a:lvl1pPr>
          </a:lstStyle>
          <a:p>
            <a:pPr>
              <a:defRPr/>
            </a:pPr>
            <a:fld id="{8ACABA1A-2938-C14B-8B3C-FC26EC6FEDB3}" type="slidenum">
              <a:rPr lang="sv-SE"/>
              <a:pPr>
                <a:defRPr/>
              </a:pPr>
              <a:t>‹#›</a:t>
            </a:fld>
            <a:endParaRPr lang="sv-SE"/>
          </a:p>
        </p:txBody>
      </p:sp>
      <p:pic>
        <p:nvPicPr>
          <p:cNvPr id="5" name="Bildobjekt 6" descr="Wawe_PPtmall_0,10_.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54909"/>
          <a:stretch/>
        </p:blipFill>
        <p:spPr bwMode="auto">
          <a:xfrm>
            <a:off x="0" y="5713413"/>
            <a:ext cx="914400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299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628800"/>
            <a:ext cx="6406480" cy="1470025"/>
          </a:xfrm>
        </p:spPr>
        <p:txBody>
          <a:bodyPr/>
          <a:lstStyle>
            <a:lvl1pPr>
              <a:defRPr>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683568" y="3356992"/>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21822836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2201035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6585991" cy="1362075"/>
          </a:xfrm>
        </p:spPr>
        <p:txBody>
          <a:bodyPr anchor="t"/>
          <a:lstStyle>
            <a:lvl1pPr algn="l">
              <a:defRPr sz="4000" b="1" cap="all">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658599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40306939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395536" y="908720"/>
            <a:ext cx="5915000" cy="1455767"/>
          </a:xfrm>
        </p:spPr>
        <p:txBody>
          <a:bodyPr/>
          <a:lstStyle>
            <a:lvl1pPr>
              <a:defRPr>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2492896"/>
            <a:ext cx="3178696" cy="36332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3995936" y="2492897"/>
            <a:ext cx="3168352" cy="3672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FAFE37D1-A377-49DD-A3BD-A04F36E69996}" type="datetimeFigureOut">
              <a:rPr lang="sv-SE" smtClean="0"/>
              <a:t>2016-08-11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4929851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95536" y="908720"/>
            <a:ext cx="5915000" cy="1455767"/>
          </a:xfrm>
        </p:spPr>
        <p:txBody>
          <a:bodyPr/>
          <a:lstStyle>
            <a:lvl1pPr>
              <a:defRPr sz="4000">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348880"/>
            <a:ext cx="5842992" cy="10081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3645024"/>
            <a:ext cx="6203032" cy="248113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7" name="Platshållare för datum 6"/>
          <p:cNvSpPr>
            <a:spLocks noGrp="1"/>
          </p:cNvSpPr>
          <p:nvPr>
            <p:ph type="dt" sz="half" idx="10"/>
          </p:nvPr>
        </p:nvSpPr>
        <p:spPr/>
        <p:txBody>
          <a:bodyPr/>
          <a:lstStyle/>
          <a:p>
            <a:fld id="{FAFE37D1-A377-49DD-A3BD-A04F36E69996}" type="datetimeFigureOut">
              <a:rPr lang="sv-SE" smtClean="0"/>
              <a:t>2016-08-11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00646351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FAFE37D1-A377-49DD-A3BD-A04F36E69996}" type="datetimeFigureOut">
              <a:rPr lang="sv-SE" smtClean="0"/>
              <a:t>2016-08-11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210823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2201035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AFE37D1-A377-49DD-A3BD-A04F36E69996}" type="datetimeFigureOut">
              <a:rPr lang="sv-SE" smtClean="0"/>
              <a:t>2016-08-11</a:t>
            </a:fld>
            <a:endParaRPr lang="sv-SE" dirty="0"/>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26027839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1052736"/>
            <a:ext cx="3008313" cy="1296144"/>
          </a:xfrm>
        </p:spPr>
        <p:txBody>
          <a:bodyPr anchor="b"/>
          <a:lstStyle>
            <a:lvl1pPr algn="l">
              <a:defRPr sz="2000" b="1">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1052736"/>
            <a:ext cx="2869158" cy="5073427"/>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2420888"/>
            <a:ext cx="3008313" cy="3705275"/>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FAFE37D1-A377-49DD-A3BD-A04F36E69996}" type="datetimeFigureOut">
              <a:rPr lang="sv-SE" smtClean="0"/>
              <a:t>2016-08-11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29404585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27584" y="4721696"/>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827584" y="1113383"/>
            <a:ext cx="5486400" cy="3539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smtClean="0"/>
              <a:t>Klicka på ikonen för att lägga till en bild</a:t>
            </a:r>
            <a:endParaRPr lang="sv-SE" dirty="0"/>
          </a:p>
        </p:txBody>
      </p:sp>
      <p:sp>
        <p:nvSpPr>
          <p:cNvPr id="4" name="Platshållare för text 3"/>
          <p:cNvSpPr>
            <a:spLocks noGrp="1"/>
          </p:cNvSpPr>
          <p:nvPr>
            <p:ph type="body" sz="half" idx="2"/>
          </p:nvPr>
        </p:nvSpPr>
        <p:spPr>
          <a:xfrm>
            <a:off x="827584" y="5288434"/>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AFE37D1-A377-49DD-A3BD-A04F36E69996}" type="datetimeFigureOut">
              <a:rPr lang="sv-SE" smtClean="0"/>
              <a:pPr/>
              <a:t>2016-08-11</a:t>
            </a:fld>
            <a:endParaRPr lang="sv-SE" dirty="0"/>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FC249A0-C278-4FDB-B55D-907BAB79DB33}" type="slidenum">
              <a:rPr lang="sv-SE" smtClean="0"/>
              <a:pPr/>
              <a:t>‹#›</a:t>
            </a:fld>
            <a:endParaRPr lang="sv-SE" dirty="0"/>
          </a:p>
        </p:txBody>
      </p:sp>
    </p:spTree>
    <p:extLst>
      <p:ext uri="{BB962C8B-B14F-4D97-AF65-F5344CB8AC3E}">
        <p14:creationId xmlns:p14="http://schemas.microsoft.com/office/powerpoint/2010/main" val="3882664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Platshållare för lodrät text 2"/>
          <p:cNvSpPr>
            <a:spLocks noGrp="1"/>
          </p:cNvSpPr>
          <p:nvPr>
            <p:ph type="body" orient="vert" idx="1"/>
          </p:nvPr>
        </p:nvSpPr>
        <p:spPr>
          <a:xfrm>
            <a:off x="457200" y="2868543"/>
            <a:ext cx="5915000" cy="3257620"/>
          </a:xfrm>
        </p:spPr>
        <p:txBody>
          <a:bodyPr vert="eaVert"/>
          <a:lstStyle>
            <a:lvl1pPr>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
        <p:nvSpPr>
          <p:cNvPr id="7" name="Rubrik 6"/>
          <p:cNvSpPr>
            <a:spLocks noGrp="1"/>
          </p:cNvSpPr>
          <p:nvPr>
            <p:ph type="title"/>
          </p:nvPr>
        </p:nvSpPr>
        <p:spPr/>
        <p:txBody>
          <a:bodyPr/>
          <a:lstStyle>
            <a:lvl1pPr>
              <a:defRPr baseline="0"/>
            </a:lvl1pPr>
          </a:lstStyle>
          <a:p>
            <a:r>
              <a:rPr lang="sv-SE" dirty="0" smtClean="0"/>
              <a:t>Klicka här för att ändra format</a:t>
            </a:r>
            <a:endParaRPr lang="sv-SE" dirty="0"/>
          </a:p>
        </p:txBody>
      </p:sp>
    </p:spTree>
    <p:extLst>
      <p:ext uri="{BB962C8B-B14F-4D97-AF65-F5344CB8AC3E}">
        <p14:creationId xmlns:p14="http://schemas.microsoft.com/office/powerpoint/2010/main" val="31668956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221088"/>
            <a:ext cx="7772400" cy="1547887"/>
          </a:xfrm>
        </p:spPr>
        <p:txBody>
          <a:bodyPr anchor="t"/>
          <a:lstStyle>
            <a:lvl1pPr algn="l">
              <a:defRPr sz="4000" b="1" cap="all">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722313" y="2636913"/>
            <a:ext cx="7772400" cy="151216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FAFE37D1-A377-49DD-A3BD-A04F36E69996}" type="datetimeFigureOut">
              <a:rPr lang="sv-SE" smtClean="0"/>
              <a:t>2016-08-11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40306939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FAFE37D1-A377-49DD-A3BD-A04F36E69996}" type="datetimeFigureOut">
              <a:rPr lang="sv-SE" smtClean="0"/>
              <a:t>2016-08-11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4929851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535112"/>
            <a:ext cx="4040188" cy="1173807"/>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852935"/>
            <a:ext cx="4040188" cy="3273227"/>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535112"/>
            <a:ext cx="4041775" cy="1173807"/>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852935"/>
            <a:ext cx="4041775" cy="3273227"/>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FAFE37D1-A377-49DD-A3BD-A04F36E69996}" type="datetimeFigureOut">
              <a:rPr lang="sv-SE" smtClean="0"/>
              <a:t>2016-08-11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0064635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FAFE37D1-A377-49DD-A3BD-A04F36E69996}" type="datetimeFigureOut">
              <a:rPr lang="sv-SE" smtClean="0"/>
              <a:t>2016-08-11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210823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AFE37D1-A377-49DD-A3BD-A04F36E69996}" type="datetimeFigureOut">
              <a:rPr lang="sv-SE" smtClean="0"/>
              <a:t>2016-08-11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26027839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692696"/>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692697"/>
            <a:ext cx="5111750" cy="496855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1854747"/>
            <a:ext cx="3008313" cy="380650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AFE37D1-A377-49DD-A3BD-A04F36E69996}" type="datetimeFigureOut">
              <a:rPr lang="sv-SE" smtClean="0"/>
              <a:t>2016-08-11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FC249A0-C278-4FDB-B55D-907BAB79DB33}" type="slidenum">
              <a:rPr lang="sv-SE" smtClean="0"/>
              <a:t>‹#›</a:t>
            </a:fld>
            <a:endParaRPr lang="sv-SE"/>
          </a:p>
        </p:txBody>
      </p:sp>
    </p:spTree>
    <p:extLst>
      <p:ext uri="{BB962C8B-B14F-4D97-AF65-F5344CB8AC3E}">
        <p14:creationId xmlns:p14="http://schemas.microsoft.com/office/powerpoint/2010/main" val="32940458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sv-SE" smtClean="0"/>
              <a:t>Klicka här för att ändra format</a:t>
            </a:r>
            <a:endParaRPr lang="sv-SE" dirty="0"/>
          </a:p>
        </p:txBody>
      </p:sp>
      <p:sp>
        <p:nvSpPr>
          <p:cNvPr id="3" name="Platshållare för bild 2"/>
          <p:cNvSpPr>
            <a:spLocks noGrp="1"/>
          </p:cNvSpPr>
          <p:nvPr>
            <p:ph type="pic" idx="1"/>
          </p:nvPr>
        </p:nvSpPr>
        <p:spPr>
          <a:xfrm>
            <a:off x="1792288" y="692695"/>
            <a:ext cx="5486400" cy="4034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AFE37D1-A377-49DD-A3BD-A04F36E69996}" type="datetimeFigureOut">
              <a:rPr lang="sv-SE" smtClean="0"/>
              <a:pPr/>
              <a:t>2016-08-11</a:t>
            </a:fld>
            <a:endParaRPr lang="sv-SE" dirty="0"/>
          </a:p>
        </p:txBody>
      </p:sp>
      <p:sp>
        <p:nvSpPr>
          <p:cNvPr id="6" name="Platshållare för sidfo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9FC249A0-C278-4FDB-B55D-907BAB79DB33}" type="slidenum">
              <a:rPr lang="sv-SE" smtClean="0"/>
              <a:pPr/>
              <a:t>‹#›</a:t>
            </a:fld>
            <a:endParaRPr lang="sv-SE" dirty="0"/>
          </a:p>
        </p:txBody>
      </p:sp>
    </p:spTree>
    <p:extLst>
      <p:ext uri="{BB962C8B-B14F-4D97-AF65-F5344CB8AC3E}">
        <p14:creationId xmlns:p14="http://schemas.microsoft.com/office/powerpoint/2010/main" val="3882664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15">
            <a:extLst>
              <a:ext uri="{28A0092B-C50C-407E-A947-70E740481C1C}">
                <a14:useLocalDpi xmlns:a14="http://schemas.microsoft.com/office/drawing/2010/main" val="0"/>
              </a:ext>
            </a:extLst>
          </a:blip>
          <a:srcRect l="6209" t="80252" r="1100"/>
          <a:stretch/>
        </p:blipFill>
        <p:spPr>
          <a:xfrm>
            <a:off x="-1" y="5661248"/>
            <a:ext cx="9144001" cy="1324599"/>
          </a:xfrm>
          <a:prstGeom prst="rect">
            <a:avLst/>
          </a:prstGeom>
        </p:spPr>
      </p:pic>
      <p:sp>
        <p:nvSpPr>
          <p:cNvPr id="2" name="Platshållare för rubrik 1"/>
          <p:cNvSpPr>
            <a:spLocks noGrp="1"/>
          </p:cNvSpPr>
          <p:nvPr>
            <p:ph type="title"/>
          </p:nvPr>
        </p:nvSpPr>
        <p:spPr>
          <a:xfrm>
            <a:off x="457200" y="836712"/>
            <a:ext cx="8229600" cy="792088"/>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1203920" y="587218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FE37D1-A377-49DD-A3BD-A04F36E69996}" type="datetimeFigureOut">
              <a:rPr lang="sv-SE" smtClean="0"/>
              <a:t>2016-08-11</a:t>
            </a:fld>
            <a:endParaRPr lang="sv-SE"/>
          </a:p>
        </p:txBody>
      </p:sp>
      <p:sp>
        <p:nvSpPr>
          <p:cNvPr id="5" name="Platshållare för sidfot 4"/>
          <p:cNvSpPr>
            <a:spLocks noGrp="1"/>
          </p:cNvSpPr>
          <p:nvPr>
            <p:ph type="ftr" sz="quarter" idx="3"/>
          </p:nvPr>
        </p:nvSpPr>
        <p:spPr>
          <a:xfrm>
            <a:off x="3401888" y="587218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88224" y="587218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249A0-C278-4FDB-B55D-907BAB79DB33}" type="slidenum">
              <a:rPr lang="sv-SE" smtClean="0"/>
              <a:t>‹#›</a:t>
            </a:fld>
            <a:endParaRPr lang="sv-SE"/>
          </a:p>
        </p:txBody>
      </p:sp>
      <p:pic>
        <p:nvPicPr>
          <p:cNvPr id="8" name="Bildobjekt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1520" y="188641"/>
            <a:ext cx="2009752" cy="432048"/>
          </a:xfrm>
          <a:prstGeom prst="rect">
            <a:avLst/>
          </a:prstGeom>
        </p:spPr>
      </p:pic>
    </p:spTree>
    <p:extLst>
      <p:ext uri="{BB962C8B-B14F-4D97-AF65-F5344CB8AC3E}">
        <p14:creationId xmlns:p14="http://schemas.microsoft.com/office/powerpoint/2010/main" val="239488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1" r:id="rId11"/>
    <p:sldLayoutId id="2147483673" r:id="rId12"/>
    <p:sldLayoutId id="2147483674"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1412775"/>
            <a:ext cx="5915000" cy="1455767"/>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2868543"/>
            <a:ext cx="6203032" cy="325762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232227"/>
            <a:ext cx="123448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AFE37D1-A377-49DD-A3BD-A04F36E69996}" type="datetimeFigureOut">
              <a:rPr lang="sv-SE" smtClean="0"/>
              <a:pPr/>
              <a:t>2016-08-11</a:t>
            </a:fld>
            <a:endParaRPr lang="sv-SE" dirty="0"/>
          </a:p>
        </p:txBody>
      </p:sp>
      <p:sp>
        <p:nvSpPr>
          <p:cNvPr id="5" name="Platshållare för sidfot 4"/>
          <p:cNvSpPr>
            <a:spLocks noGrp="1"/>
          </p:cNvSpPr>
          <p:nvPr>
            <p:ph type="ftr" sz="quarter" idx="3"/>
          </p:nvPr>
        </p:nvSpPr>
        <p:spPr>
          <a:xfrm>
            <a:off x="2051720" y="6232227"/>
            <a:ext cx="2808312"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sv-SE" dirty="0"/>
          </a:p>
        </p:txBody>
      </p:sp>
      <p:sp>
        <p:nvSpPr>
          <p:cNvPr id="6" name="Platshållare för bildnummer 5"/>
          <p:cNvSpPr>
            <a:spLocks noGrp="1"/>
          </p:cNvSpPr>
          <p:nvPr>
            <p:ph type="sldNum" sz="quarter" idx="4"/>
          </p:nvPr>
        </p:nvSpPr>
        <p:spPr>
          <a:xfrm>
            <a:off x="6337175" y="6237312"/>
            <a:ext cx="539080" cy="437133"/>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FC249A0-C278-4FDB-B55D-907BAB79DB33}" type="slidenum">
              <a:rPr lang="sv-SE" smtClean="0"/>
              <a:pPr/>
              <a:t>‹#›</a:t>
            </a:fld>
            <a:endParaRPr lang="sv-SE"/>
          </a:p>
        </p:txBody>
      </p:sp>
      <p:pic>
        <p:nvPicPr>
          <p:cNvPr id="8" name="Bildobjekt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1520" y="188641"/>
            <a:ext cx="2009752" cy="432048"/>
          </a:xfrm>
          <a:prstGeom prst="rect">
            <a:avLst/>
          </a:prstGeom>
        </p:spPr>
      </p:pic>
      <p:pic>
        <p:nvPicPr>
          <p:cNvPr id="7" name="Bildobjekt 6"/>
          <p:cNvPicPr>
            <a:picLocks noChangeAspect="1"/>
          </p:cNvPicPr>
          <p:nvPr/>
        </p:nvPicPr>
        <p:blipFill rotWithShape="1">
          <a:blip r:embed="rId13">
            <a:extLst>
              <a:ext uri="{28A0092B-C50C-407E-A947-70E740481C1C}">
                <a14:useLocalDpi xmlns:a14="http://schemas.microsoft.com/office/drawing/2010/main" val="0"/>
              </a:ext>
            </a:extLst>
          </a:blip>
          <a:srcRect l="27459" t="27975" r="23549" b="27235"/>
          <a:stretch/>
        </p:blipFill>
        <p:spPr>
          <a:xfrm rot="16200000">
            <a:off x="4086226" y="1800224"/>
            <a:ext cx="6858002" cy="3257547"/>
          </a:xfrm>
          <a:prstGeom prst="rect">
            <a:avLst/>
          </a:prstGeom>
        </p:spPr>
      </p:pic>
    </p:spTree>
    <p:extLst>
      <p:ext uri="{BB962C8B-B14F-4D97-AF65-F5344CB8AC3E}">
        <p14:creationId xmlns:p14="http://schemas.microsoft.com/office/powerpoint/2010/main" val="23948849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1.jpeg"/><Relationship Id="rId5" Type="http://schemas.openxmlformats.org/officeDocument/2006/relationships/hyperlink" Target="http://images.google.se/imgres?imgurl=http://www.kavlinge.se/images/18.511441921072817370a800033096/gymnastiksal(2).jpg&amp;imgrefurl=http://www.kavlinge.se/toppmeny/barnutbildning/grundskola/grundskolor/lackalangaskola/toppmenylackalanga/omskolan/gymnastikbyggnad.4.511441921072817370a80004351.html&amp;usg=__SNmzOk0PxLrWhAlWkwkJ9M8nS88=&amp;h=300&amp;w=400&amp;sz=20&amp;hl=sv&amp;start=2&amp;tbnid=4uZPF2AlPsPyFM:&amp;tbnh=93&amp;tbnw=124&amp;prev=/images?q=gymnastiksal&amp;gbv=2&amp;hl=sv&amp;sa=G" TargetMode="External"/><Relationship Id="rId4" Type="http://schemas.openxmlformats.org/officeDocument/2006/relationships/image" Target="../media/image4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2.emf"/></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99592" y="1114383"/>
            <a:ext cx="7388299" cy="1865948"/>
          </a:xfrm>
        </p:spPr>
        <p:txBody>
          <a:bodyPr>
            <a:normAutofit fontScale="90000"/>
          </a:bodyPr>
          <a:lstStyle/>
          <a:p>
            <a:r>
              <a:rPr lang="sv-SE" sz="4000" b="1" dirty="0" smtClean="0">
                <a:latin typeface="Calibri"/>
                <a:cs typeface="Calibri"/>
              </a:rPr>
              <a:t>Dans </a:t>
            </a:r>
            <a:r>
              <a:rPr lang="sv-SE" sz="4000" b="1" dirty="0">
                <a:latin typeface="Calibri"/>
                <a:cs typeface="Calibri"/>
              </a:rPr>
              <a:t>för psykisk hälsa!? </a:t>
            </a:r>
            <a:br>
              <a:rPr lang="sv-SE" sz="4000" b="1" dirty="0">
                <a:latin typeface="Calibri"/>
                <a:cs typeface="Calibri"/>
              </a:rPr>
            </a:br>
            <a:r>
              <a:rPr lang="sv-SE" sz="4000" b="1" dirty="0">
                <a:latin typeface="Calibri"/>
                <a:cs typeface="Calibri"/>
              </a:rPr>
              <a:t>Nyckelfaktorer från forskning med tonårsflickor i </a:t>
            </a:r>
            <a:r>
              <a:rPr lang="sv-SE" sz="4000" b="1" dirty="0" smtClean="0">
                <a:latin typeface="Calibri"/>
                <a:cs typeface="Calibri"/>
              </a:rPr>
              <a:t>fokus.</a:t>
            </a:r>
            <a:r>
              <a:rPr lang="sv-SE" sz="4000" b="1" dirty="0">
                <a:latin typeface="Calibri"/>
                <a:cs typeface="Calibri"/>
              </a:rPr>
              <a:t/>
            </a:r>
            <a:br>
              <a:rPr lang="sv-SE" sz="4000" b="1" dirty="0">
                <a:latin typeface="Calibri"/>
                <a:cs typeface="Calibri"/>
              </a:rPr>
            </a:br>
            <a:endParaRPr lang="en-GB" sz="4000" b="1" dirty="0">
              <a:solidFill>
                <a:schemeClr val="tx1"/>
              </a:solidFill>
              <a:latin typeface="Calibri"/>
              <a:cs typeface="Calibri"/>
            </a:endParaRPr>
          </a:p>
        </p:txBody>
      </p:sp>
      <p:sp>
        <p:nvSpPr>
          <p:cNvPr id="3" name="Underrubrik 2"/>
          <p:cNvSpPr>
            <a:spLocks noGrp="1"/>
          </p:cNvSpPr>
          <p:nvPr>
            <p:ph type="subTitle" idx="1"/>
          </p:nvPr>
        </p:nvSpPr>
        <p:spPr>
          <a:xfrm>
            <a:off x="4572001" y="2526803"/>
            <a:ext cx="4248472" cy="3589354"/>
          </a:xfrm>
        </p:spPr>
        <p:txBody>
          <a:bodyPr>
            <a:normAutofit/>
          </a:bodyPr>
          <a:lstStyle/>
          <a:p>
            <a:pPr algn="l"/>
            <a:r>
              <a:rPr lang="en-GB" dirty="0" smtClean="0"/>
              <a:t> </a:t>
            </a:r>
          </a:p>
          <a:p>
            <a:pPr algn="l"/>
            <a:endParaRPr lang="en-GB" dirty="0" smtClean="0"/>
          </a:p>
          <a:p>
            <a:pPr algn="l"/>
            <a:endParaRPr lang="en-GB" sz="2200" dirty="0" smtClean="0"/>
          </a:p>
          <a:p>
            <a:pPr algn="r"/>
            <a:r>
              <a:rPr lang="en-GB" sz="2200" dirty="0"/>
              <a:t>	</a:t>
            </a:r>
            <a:r>
              <a:rPr lang="en-GB" altLang="sv-SE" sz="2200" b="1" dirty="0" smtClean="0">
                <a:solidFill>
                  <a:srgbClr val="000000"/>
                </a:solidFill>
                <a:latin typeface="Calibri" pitchFamily="34" charset="0"/>
                <a:ea typeface="MS PGothic" pitchFamily="34" charset="-128"/>
                <a:cs typeface="+mj-cs"/>
              </a:rPr>
              <a:t>Anna </a:t>
            </a:r>
            <a:r>
              <a:rPr lang="en-GB" altLang="sv-SE" sz="2200" b="1" dirty="0">
                <a:solidFill>
                  <a:srgbClr val="000000"/>
                </a:solidFill>
                <a:latin typeface="Calibri" pitchFamily="34" charset="0"/>
                <a:ea typeface="MS PGothic" pitchFamily="34" charset="-128"/>
                <a:cs typeface="+mj-cs"/>
              </a:rPr>
              <a:t>Duberg    </a:t>
            </a:r>
            <a:r>
              <a:rPr lang="en-GB" altLang="sv-SE" sz="2200" u="sng" dirty="0">
                <a:solidFill>
                  <a:srgbClr val="000000"/>
                </a:solidFill>
                <a:latin typeface="Calibri" pitchFamily="34" charset="0"/>
                <a:ea typeface="MS PGothic" pitchFamily="34" charset="-128"/>
                <a:cs typeface="+mj-cs"/>
              </a:rPr>
              <a:t>anna.duberg@oru.se</a:t>
            </a:r>
            <a:br>
              <a:rPr lang="en-GB" altLang="sv-SE" sz="2200" u="sng" dirty="0">
                <a:solidFill>
                  <a:srgbClr val="000000"/>
                </a:solidFill>
                <a:latin typeface="Calibri" pitchFamily="34" charset="0"/>
                <a:ea typeface="MS PGothic" pitchFamily="34" charset="-128"/>
                <a:cs typeface="+mj-cs"/>
              </a:rPr>
            </a:br>
            <a:r>
              <a:rPr lang="en-GB" altLang="sv-SE" sz="1800" dirty="0">
                <a:solidFill>
                  <a:srgbClr val="000000"/>
                </a:solidFill>
                <a:latin typeface="Calibri" pitchFamily="34" charset="0"/>
                <a:ea typeface="MS PGothic" pitchFamily="34" charset="-128"/>
                <a:cs typeface="+mj-cs"/>
              </a:rPr>
              <a:t>Leg. </a:t>
            </a:r>
            <a:r>
              <a:rPr lang="en-GB" altLang="sv-SE" sz="1800" dirty="0" err="1">
                <a:solidFill>
                  <a:srgbClr val="000000"/>
                </a:solidFill>
                <a:latin typeface="Calibri" pitchFamily="34" charset="0"/>
                <a:ea typeface="MS PGothic" pitchFamily="34" charset="-128"/>
                <a:cs typeface="+mj-cs"/>
              </a:rPr>
              <a:t>Fysioterapeut</a:t>
            </a:r>
            <a:r>
              <a:rPr lang="en-GB" altLang="sv-SE" sz="1800" dirty="0">
                <a:solidFill>
                  <a:srgbClr val="000000"/>
                </a:solidFill>
                <a:latin typeface="Calibri" pitchFamily="34" charset="0"/>
                <a:ea typeface="MS PGothic" pitchFamily="34" charset="-128"/>
                <a:cs typeface="+mj-cs"/>
              </a:rPr>
              <a:t>; Region Örebro Län</a:t>
            </a:r>
            <a:br>
              <a:rPr lang="en-GB" altLang="sv-SE" sz="1800" dirty="0">
                <a:solidFill>
                  <a:srgbClr val="000000"/>
                </a:solidFill>
                <a:latin typeface="Calibri" pitchFamily="34" charset="0"/>
                <a:ea typeface="MS PGothic" pitchFamily="34" charset="-128"/>
                <a:cs typeface="+mj-cs"/>
              </a:rPr>
            </a:br>
            <a:r>
              <a:rPr lang="en-GB" altLang="sv-SE" sz="1800" dirty="0" smtClean="0">
                <a:solidFill>
                  <a:srgbClr val="000000"/>
                </a:solidFill>
                <a:latin typeface="Calibri" pitchFamily="34" charset="0"/>
                <a:ea typeface="MS PGothic" pitchFamily="34" charset="-128"/>
                <a:cs typeface="+mj-cs"/>
              </a:rPr>
              <a:t>M.D., </a:t>
            </a:r>
            <a:r>
              <a:rPr lang="en-GB" altLang="sv-SE" sz="1800" dirty="0" err="1">
                <a:solidFill>
                  <a:srgbClr val="000000"/>
                </a:solidFill>
                <a:latin typeface="Calibri" pitchFamily="34" charset="0"/>
                <a:ea typeface="MS PGothic" pitchFamily="34" charset="-128"/>
                <a:cs typeface="+mj-cs"/>
              </a:rPr>
              <a:t>F</a:t>
            </a:r>
            <a:r>
              <a:rPr lang="en-GB" altLang="sv-SE" sz="1800" dirty="0" err="1" smtClean="0">
                <a:solidFill>
                  <a:srgbClr val="000000"/>
                </a:solidFill>
                <a:latin typeface="Calibri" pitchFamily="34" charset="0"/>
                <a:ea typeface="MS PGothic" pitchFamily="34" charset="-128"/>
                <a:cs typeface="+mj-cs"/>
              </a:rPr>
              <a:t>orskningshandledare</a:t>
            </a:r>
            <a:endParaRPr lang="en-GB" altLang="sv-SE" sz="1800" dirty="0" smtClean="0">
              <a:solidFill>
                <a:srgbClr val="000000"/>
              </a:solidFill>
              <a:latin typeface="Calibri" pitchFamily="34" charset="0"/>
              <a:ea typeface="MS PGothic" pitchFamily="34" charset="-128"/>
              <a:cs typeface="+mj-cs"/>
            </a:endParaRPr>
          </a:p>
          <a:p>
            <a:pPr algn="r"/>
            <a:r>
              <a:rPr lang="en-GB" altLang="sv-SE" sz="1800" dirty="0" err="1" smtClean="0">
                <a:solidFill>
                  <a:srgbClr val="000000"/>
                </a:solidFill>
                <a:latin typeface="Calibri" pitchFamily="34" charset="0"/>
                <a:ea typeface="MS PGothic" pitchFamily="34" charset="-128"/>
                <a:cs typeface="+mj-cs"/>
              </a:rPr>
              <a:t>Universitetssjukvårdens</a:t>
            </a:r>
            <a:r>
              <a:rPr lang="en-GB" altLang="sv-SE" sz="1800" dirty="0" smtClean="0">
                <a:solidFill>
                  <a:srgbClr val="000000"/>
                </a:solidFill>
                <a:latin typeface="Calibri" pitchFamily="34" charset="0"/>
                <a:ea typeface="MS PGothic" pitchFamily="34" charset="-128"/>
                <a:cs typeface="+mj-cs"/>
              </a:rPr>
              <a:t> Forskningscentrum</a:t>
            </a:r>
            <a:r>
              <a:rPr lang="en-GB" sz="1800" dirty="0" smtClean="0"/>
              <a:t>     </a:t>
            </a:r>
          </a:p>
        </p:txBody>
      </p:sp>
      <p:pic>
        <p:nvPicPr>
          <p:cNvPr id="4" name="Bildobjekt 3" descr="bild murgron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679" y="3503325"/>
            <a:ext cx="3293226" cy="2612831"/>
          </a:xfrm>
          <a:prstGeom prst="rect">
            <a:avLst/>
          </a:prstGeom>
          <a:effectLst>
            <a:softEdge rad="469900"/>
          </a:effectLst>
          <a:scene3d>
            <a:camera prst="orthographicFront">
              <a:rot lat="20999989" lon="21299997" rev="20340000"/>
            </a:camera>
            <a:lightRig rig="threePt" dir="t"/>
          </a:scene3d>
        </p:spPr>
      </p:pic>
    </p:spTree>
    <p:extLst>
      <p:ext uri="{BB962C8B-B14F-4D97-AF65-F5344CB8AC3E}">
        <p14:creationId xmlns:p14="http://schemas.microsoft.com/office/powerpoint/2010/main" val="1410472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3" name="Picture 7" descr="1caution"/>
          <p:cNvPicPr>
            <a:picLocks noGrp="1" noChangeAspect="1" noChangeArrowheads="1"/>
          </p:cNvPicPr>
          <p:nvPr>
            <p:ph sz="half" idx="1"/>
          </p:nvPr>
        </p:nvPicPr>
        <p:blipFill>
          <a:blip r:embed="rId2"/>
          <a:srcRect/>
          <a:stretch>
            <a:fillRect/>
          </a:stretch>
        </p:blipFill>
        <p:spPr>
          <a:xfrm>
            <a:off x="2843213" y="1052513"/>
            <a:ext cx="3740150" cy="5038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 name="textruta 2"/>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521555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bild 4"/>
          <p:cNvGraphicFramePr>
            <a:graphicFrameLocks noGrp="1"/>
          </p:cNvGraphicFramePr>
          <p:nvPr>
            <p:ph type="pic" sz="quarter" idx="13"/>
            <p:extLst>
              <p:ext uri="{D42A27DB-BD31-4B8C-83A1-F6EECF244321}">
                <p14:modId xmlns:p14="http://schemas.microsoft.com/office/powerpoint/2010/main" val="3062256291"/>
              </p:ext>
            </p:extLst>
          </p:nvPr>
        </p:nvGraphicFramePr>
        <p:xfrm>
          <a:off x="804922" y="476672"/>
          <a:ext cx="751149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ruta 1"/>
          <p:cNvSpPr txBox="1"/>
          <p:nvPr/>
        </p:nvSpPr>
        <p:spPr>
          <a:xfrm>
            <a:off x="1619672" y="5301208"/>
            <a:ext cx="6360568" cy="1323439"/>
          </a:xfrm>
          <a:prstGeom prst="rect">
            <a:avLst/>
          </a:prstGeom>
          <a:noFill/>
        </p:spPr>
        <p:txBody>
          <a:bodyPr wrap="square" rtlCol="0">
            <a:spAutoFit/>
          </a:bodyPr>
          <a:lstStyle/>
          <a:p>
            <a:pPr marL="228600" indent="-228600">
              <a:buAutoNum type="arabicPeriod"/>
            </a:pPr>
            <a:r>
              <a:rPr lang="en-GB" sz="1000" dirty="0" err="1"/>
              <a:t>Wiklund</a:t>
            </a:r>
            <a:r>
              <a:rPr lang="en-GB" sz="1000" dirty="0"/>
              <a:t>, </a:t>
            </a:r>
            <a:r>
              <a:rPr lang="en-GB" sz="1000" dirty="0" err="1"/>
              <a:t>Bengs</a:t>
            </a:r>
            <a:r>
              <a:rPr lang="en-GB" sz="1000" dirty="0"/>
              <a:t>, </a:t>
            </a:r>
            <a:r>
              <a:rPr lang="en-GB" sz="1000" i="1" dirty="0"/>
              <a:t>et al. Young women facing multiple and intersecting stressors of modernity, gender orders and youth. </a:t>
            </a:r>
            <a:r>
              <a:rPr lang="en-GB" sz="1000" dirty="0"/>
              <a:t>Social Science and Medicine 2010;71(9)</a:t>
            </a:r>
          </a:p>
          <a:p>
            <a:pPr marL="228600" indent="-228600">
              <a:buAutoNum type="arabicPeriod"/>
            </a:pPr>
            <a:r>
              <a:rPr lang="en-GB" sz="1000" dirty="0"/>
              <a:t>Fredrickson, Roberts. Objectification Theory. Psychology of Women Quarterly 1997;21:173-206</a:t>
            </a:r>
          </a:p>
          <a:p>
            <a:pPr marL="228600" indent="-228600">
              <a:buAutoNum type="arabicPeriod"/>
            </a:pPr>
            <a:r>
              <a:rPr lang="en-GB" sz="1000" dirty="0" err="1"/>
              <a:t>Landstedt</a:t>
            </a:r>
            <a:r>
              <a:rPr lang="en-GB" sz="1000" dirty="0"/>
              <a:t>, </a:t>
            </a:r>
            <a:r>
              <a:rPr lang="en-GB" sz="1000" dirty="0" err="1"/>
              <a:t>Asplund</a:t>
            </a:r>
            <a:r>
              <a:rPr lang="en-GB" sz="1000" dirty="0"/>
              <a:t> </a:t>
            </a:r>
            <a:r>
              <a:rPr lang="en-GB" sz="1000" i="1" dirty="0" smtClean="0"/>
              <a:t>et al</a:t>
            </a:r>
            <a:r>
              <a:rPr lang="en-GB" sz="1000" dirty="0"/>
              <a:t>. </a:t>
            </a:r>
            <a:r>
              <a:rPr lang="en-GB" sz="1000" i="1" dirty="0"/>
              <a:t>Understanding adolescent mental health: the influence of social processes, doing gender and gendered power relations</a:t>
            </a:r>
            <a:r>
              <a:rPr lang="en-GB" sz="1000" dirty="0"/>
              <a:t>. Sociology of </a:t>
            </a:r>
            <a:r>
              <a:rPr lang="en-GB" sz="1000" dirty="0" smtClean="0"/>
              <a:t>Health </a:t>
            </a:r>
            <a:r>
              <a:rPr lang="en-GB" sz="1000" dirty="0"/>
              <a:t>and Illness 2009;31(7):962-78</a:t>
            </a:r>
          </a:p>
          <a:p>
            <a:pPr marL="228600" indent="-228600">
              <a:buAutoNum type="arabicPeriod"/>
            </a:pPr>
            <a:r>
              <a:rPr lang="en-GB" sz="1000" dirty="0" smtClean="0"/>
              <a:t>Rudolf, K D. </a:t>
            </a:r>
            <a:r>
              <a:rPr lang="en-GB" sz="1000" i="1" dirty="0"/>
              <a:t>Gender differences in emotional responses to interpersonal stress during adolescence. </a:t>
            </a:r>
            <a:r>
              <a:rPr lang="en-GB" sz="1000" dirty="0"/>
              <a:t>Journal of Adolescent Health 2002;30:3-13</a:t>
            </a:r>
          </a:p>
          <a:p>
            <a:endParaRPr lang="en-GB" sz="1000" dirty="0"/>
          </a:p>
        </p:txBody>
      </p:sp>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906342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158825" y="1619466"/>
            <a:ext cx="6561667" cy="3611563"/>
          </a:xfrm>
        </p:spPr>
        <p:txBody>
          <a:bodyPr/>
          <a:lstStyle/>
          <a:p>
            <a:pPr marL="0" indent="0" algn="ctr">
              <a:buNone/>
            </a:pPr>
            <a:endParaRPr lang="en-US" sz="1800" b="1" i="1" dirty="0"/>
          </a:p>
          <a:p>
            <a:pPr marL="0" indent="0" algn="ctr">
              <a:buNone/>
            </a:pPr>
            <a:r>
              <a:rPr lang="en-US" sz="1800" b="1" i="1" dirty="0"/>
              <a:t>Making young people visible is the key to change</a:t>
            </a:r>
          </a:p>
          <a:p>
            <a:pPr marL="0" indent="0" algn="ctr">
              <a:buNone/>
            </a:pPr>
            <a:endParaRPr lang="en-US" sz="1800" i="1" dirty="0"/>
          </a:p>
          <a:p>
            <a:pPr marL="0" indent="0" algn="ctr">
              <a:buNone/>
            </a:pPr>
            <a:endParaRPr lang="en-US" sz="1800" i="1" dirty="0"/>
          </a:p>
          <a:p>
            <a:pPr marL="0" indent="0" algn="ctr">
              <a:buNone/>
            </a:pPr>
            <a:r>
              <a:rPr lang="en-US" sz="1800" i="1" dirty="0"/>
              <a:t>All children and adolescents should have the opportunity to have a secure and healthy transition from childhood to adolescence and from adolescence to adulthood, </a:t>
            </a:r>
            <a:r>
              <a:rPr lang="en-US" sz="1800" i="1" u="sng" dirty="0"/>
              <a:t>equipped with the necessary skills and competences to make a positive contribution to their own health </a:t>
            </a:r>
            <a:r>
              <a:rPr lang="en-US" sz="1800" i="1" dirty="0"/>
              <a:t>and to society. </a:t>
            </a:r>
          </a:p>
          <a:p>
            <a:pPr marL="0" indent="0">
              <a:buNone/>
            </a:pP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142" y="109150"/>
            <a:ext cx="3372173" cy="1510316"/>
          </a:xfrm>
          <a:prstGeom prst="rect">
            <a:avLst/>
          </a:prstGeom>
        </p:spPr>
      </p:pic>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81175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5" y="2350690"/>
            <a:ext cx="3669708" cy="3825671"/>
          </a:xfrm>
        </p:spPr>
      </p:pic>
      <p:sp>
        <p:nvSpPr>
          <p:cNvPr id="4" name="Platshållare för datum 3"/>
          <p:cNvSpPr>
            <a:spLocks noGrp="1"/>
          </p:cNvSpPr>
          <p:nvPr>
            <p:ph type="dt" sz="half" idx="10"/>
          </p:nvPr>
        </p:nvSpPr>
        <p:spPr/>
        <p:txBody>
          <a:bodyPr/>
          <a:lstStyle/>
          <a:p>
            <a:pPr>
              <a:defRPr/>
            </a:pPr>
            <a:fld id="{B0CBDD09-03AB-1F48-B374-23E9ED2060C8}" type="datetime1">
              <a:rPr lang="sv-SE" smtClean="0"/>
              <a:pPr>
                <a:defRPr/>
              </a:pPr>
              <a:t>2016-08-11</a:t>
            </a:fld>
            <a:endParaRPr lang="sv-SE"/>
          </a:p>
        </p:txBody>
      </p:sp>
      <p:sp>
        <p:nvSpPr>
          <p:cNvPr id="5" name="Platshållare för bildnummer 4"/>
          <p:cNvSpPr>
            <a:spLocks noGrp="1"/>
          </p:cNvSpPr>
          <p:nvPr>
            <p:ph type="sldNum" sz="quarter" idx="11"/>
          </p:nvPr>
        </p:nvSpPr>
        <p:spPr/>
        <p:txBody>
          <a:bodyPr/>
          <a:lstStyle/>
          <a:p>
            <a:pPr>
              <a:defRPr/>
            </a:pPr>
            <a:fld id="{2C01DB3B-2399-F341-B474-AE739D6ABF41}" type="slidenum">
              <a:rPr lang="sv-SE" smtClean="0"/>
              <a:pPr>
                <a:defRPr/>
              </a:pPr>
              <a:t>13</a:t>
            </a:fld>
            <a:endParaRPr lang="sv-SE"/>
          </a:p>
        </p:txBody>
      </p:sp>
      <p:sp>
        <p:nvSpPr>
          <p:cNvPr id="8" name="Rectangle 2"/>
          <p:cNvSpPr txBox="1">
            <a:spLocks noChangeArrowheads="1"/>
          </p:cNvSpPr>
          <p:nvPr/>
        </p:nvSpPr>
        <p:spPr bwMode="auto">
          <a:xfrm>
            <a:off x="4995746" y="2644263"/>
            <a:ext cx="3888432"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177800" indent="-177800" algn="l" defTabSz="457200" rtl="0" eaLnBrk="1" fontAlgn="base" hangingPunct="1">
              <a:spcBef>
                <a:spcPct val="20000"/>
              </a:spcBef>
              <a:spcAft>
                <a:spcPct val="0"/>
              </a:spcAft>
              <a:buFontTx/>
              <a:buNone/>
              <a:defRPr lang="sv-SE" sz="2000" b="0" i="0" kern="1200">
                <a:solidFill>
                  <a:schemeClr val="tx1"/>
                </a:solidFill>
                <a:latin typeface="Arial" pitchFamily="34" charset="0"/>
                <a:ea typeface="ＭＳ Ｐゴシック" pitchFamily="68" charset="-128"/>
                <a:cs typeface="Arial" pitchFamily="34" charset="0"/>
              </a:defRPr>
            </a:lvl1pPr>
            <a:lvl2pPr marL="742950" indent="-285750" algn="l" defTabSz="457200" rtl="0" eaLnBrk="1" fontAlgn="base" hangingPunct="1">
              <a:spcBef>
                <a:spcPct val="20000"/>
              </a:spcBef>
              <a:spcAft>
                <a:spcPct val="0"/>
              </a:spcAft>
              <a:buFontTx/>
              <a:buNone/>
              <a:defRPr sz="2000" b="0" i="0" kern="1200">
                <a:solidFill>
                  <a:schemeClr val="tx1"/>
                </a:solidFill>
                <a:latin typeface="Sabon LT Std"/>
                <a:ea typeface="Sabon LT Std" pitchFamily="-109" charset="0"/>
                <a:cs typeface="Sabon LT Std" pitchFamily="18" charset="0"/>
              </a:defRPr>
            </a:lvl2pPr>
            <a:lvl3pPr marL="1143000" indent="-228600" algn="l" defTabSz="457200" rtl="0" eaLnBrk="1" fontAlgn="base" hangingPunct="1">
              <a:spcBef>
                <a:spcPct val="20000"/>
              </a:spcBef>
              <a:spcAft>
                <a:spcPct val="0"/>
              </a:spcAft>
              <a:buFontTx/>
              <a:buNone/>
              <a:defRPr sz="1800" b="0" i="0" kern="1200">
                <a:solidFill>
                  <a:schemeClr val="tx1"/>
                </a:solidFill>
                <a:latin typeface="Sabon LT Std"/>
                <a:ea typeface="Sabon LT Std" pitchFamily="-109" charset="0"/>
                <a:cs typeface="Sabon LT Std"/>
              </a:defRPr>
            </a:lvl3pPr>
            <a:lvl4pPr marL="1600200" indent="-228600" algn="l" defTabSz="457200" rtl="0" eaLnBrk="1" fontAlgn="base" hangingPunct="1">
              <a:spcBef>
                <a:spcPct val="20000"/>
              </a:spcBef>
              <a:spcAft>
                <a:spcPct val="0"/>
              </a:spcAft>
              <a:buFontTx/>
              <a:buNone/>
              <a:defRPr sz="1600" b="0" i="0" kern="1200">
                <a:solidFill>
                  <a:schemeClr val="tx1"/>
                </a:solidFill>
                <a:latin typeface="Sabon LT Std"/>
                <a:ea typeface="Sabon LT Std" pitchFamily="-109" charset="0"/>
                <a:cs typeface="Sabon LT Std"/>
              </a:defRPr>
            </a:lvl4pPr>
            <a:lvl5pPr marL="2057400" indent="-228600" algn="l" defTabSz="457200" rtl="0" eaLnBrk="1" fontAlgn="base" hangingPunct="1">
              <a:spcBef>
                <a:spcPct val="20000"/>
              </a:spcBef>
              <a:spcAft>
                <a:spcPct val="0"/>
              </a:spcAft>
              <a:buFontTx/>
              <a:buNone/>
              <a:defRPr sz="1200" b="0" i="0" kern="1200">
                <a:solidFill>
                  <a:schemeClr val="tx1"/>
                </a:solidFill>
                <a:latin typeface="Sabon LT Std"/>
                <a:ea typeface="Sabon LT Std" pitchFamily="-109" charset="0"/>
                <a:cs typeface="Sabon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charset="0"/>
              <a:buNone/>
              <a:defRPr/>
            </a:pPr>
            <a:r>
              <a:rPr lang="sv-SE" sz="1800" b="1" dirty="0" smtClean="0">
                <a:latin typeface="Calibri" charset="0"/>
                <a:cs typeface="+mn-cs"/>
              </a:rPr>
              <a:t>Syfte</a:t>
            </a:r>
            <a:endParaRPr lang="sv-SE" sz="1800" b="1" u="sng" dirty="0" smtClean="0">
              <a:latin typeface="Calibri" charset="0"/>
              <a:cs typeface="+mn-cs"/>
            </a:endParaRPr>
          </a:p>
          <a:p>
            <a:pPr algn="ctr">
              <a:lnSpc>
                <a:spcPct val="90000"/>
              </a:lnSpc>
              <a:buFont typeface="Wingdings" charset="0"/>
              <a:buNone/>
              <a:defRPr/>
            </a:pPr>
            <a:r>
              <a:rPr lang="sv-SE" sz="1800" dirty="0" smtClean="0">
                <a:latin typeface="Calibri" charset="0"/>
                <a:cs typeface="Times New Roman" charset="0"/>
              </a:rPr>
              <a:t>’Utforma en intervention med dans och utvärdera om den är effektiv &amp; kostnadseffektiv i att förbättra hälsa för flickor 13-18 år som återkommande har psykiska och somatiska besvär.’</a:t>
            </a:r>
          </a:p>
          <a:p>
            <a:pPr algn="ctr">
              <a:buFont typeface="Wingdings" charset="0"/>
              <a:buNone/>
              <a:defRPr/>
            </a:pPr>
            <a:endParaRPr lang="sv-SE" b="1" dirty="0" smtClean="0">
              <a:latin typeface="Calibri" charset="0"/>
              <a:cs typeface="+mn-cs"/>
            </a:endParaRPr>
          </a:p>
          <a:p>
            <a:pPr algn="ctr">
              <a:buFont typeface="Wingdings" charset="0"/>
              <a:buNone/>
              <a:defRPr/>
            </a:pPr>
            <a:endParaRPr lang="sv-SE" b="1" dirty="0" smtClean="0">
              <a:latin typeface="Calibri" charset="0"/>
              <a:cs typeface="+mn-cs"/>
            </a:endParaRPr>
          </a:p>
        </p:txBody>
      </p:sp>
      <p:sp>
        <p:nvSpPr>
          <p:cNvPr id="10" name="Rectangle 2"/>
          <p:cNvSpPr>
            <a:spLocks noGrp="1" noChangeArrowheads="1"/>
          </p:cNvSpPr>
          <p:nvPr>
            <p:ph type="title"/>
          </p:nvPr>
        </p:nvSpPr>
        <p:spPr>
          <a:xfrm>
            <a:off x="211873" y="468347"/>
            <a:ext cx="8229600" cy="1977090"/>
          </a:xfrm>
        </p:spPr>
        <p:txBody>
          <a:bodyPr>
            <a:normAutofit/>
          </a:bodyPr>
          <a:lstStyle/>
          <a:p>
            <a:pPr algn="ctr" eaLnBrk="1" hangingPunct="1">
              <a:buFont typeface="Wingdings" charset="0"/>
              <a:buNone/>
              <a:defRPr/>
            </a:pPr>
            <a:r>
              <a:rPr lang="sv-SE" sz="3600" b="1" dirty="0" smtClean="0">
                <a:latin typeface="Calibri" charset="0"/>
                <a:cs typeface="+mn-cs"/>
              </a:rPr>
              <a:t>Dansprojektet</a:t>
            </a:r>
          </a:p>
          <a:p>
            <a:pPr algn="ctr" eaLnBrk="1" hangingPunct="1">
              <a:buFont typeface="Wingdings" charset="0"/>
              <a:buNone/>
              <a:defRPr/>
            </a:pPr>
            <a:r>
              <a:rPr lang="sv-SE" sz="1600" b="1" dirty="0" smtClean="0">
                <a:latin typeface="Calibri" charset="0"/>
                <a:cs typeface="+mn-cs"/>
              </a:rPr>
              <a:t>Samarbete mellan Universitetssjukvårdens Forskningscentrum, USÖ,</a:t>
            </a:r>
          </a:p>
          <a:p>
            <a:pPr algn="ctr" eaLnBrk="1" hangingPunct="1">
              <a:buFont typeface="Wingdings" charset="0"/>
              <a:buNone/>
              <a:defRPr/>
            </a:pPr>
            <a:r>
              <a:rPr lang="sv-SE" sz="1600" b="1" dirty="0" smtClean="0">
                <a:latin typeface="Calibri" charset="0"/>
                <a:cs typeface="+mn-cs"/>
              </a:rPr>
              <a:t>&amp; Skolhälsovården, Örebro kommun.</a:t>
            </a:r>
          </a:p>
          <a:p>
            <a:pPr algn="ctr" eaLnBrk="1" hangingPunct="1">
              <a:buFont typeface="Wingdings" charset="0"/>
              <a:buNone/>
              <a:defRPr/>
            </a:pPr>
            <a:endParaRPr lang="sv-SE" sz="2000" b="1" dirty="0" smtClean="0">
              <a:latin typeface="Calibri" charset="0"/>
              <a:cs typeface="+mn-cs"/>
            </a:endParaRPr>
          </a:p>
        </p:txBody>
      </p:sp>
      <p:sp>
        <p:nvSpPr>
          <p:cNvPr id="7" name="textruta 6"/>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778657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sz="3600" b="1" dirty="0" smtClean="0">
                <a:latin typeface="Calibri" panose="020F0502020204030204" pitchFamily="34" charset="0"/>
              </a:rPr>
              <a:t>Dansprojektet</a:t>
            </a:r>
            <a:endParaRPr lang="sv-SE" sz="3600" b="1" dirty="0">
              <a:latin typeface="Calibri" panose="020F0502020204030204" pitchFamily="34" charset="0"/>
            </a:endParaRPr>
          </a:p>
        </p:txBody>
      </p:sp>
      <p:pic>
        <p:nvPicPr>
          <p:cNvPr id="6" name="Platshållare för innehåll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799" y="2161697"/>
            <a:ext cx="4029772" cy="3398077"/>
          </a:xfrm>
        </p:spPr>
      </p:pic>
      <p:sp>
        <p:nvSpPr>
          <p:cNvPr id="4" name="Platshållare för datum 3"/>
          <p:cNvSpPr>
            <a:spLocks noGrp="1"/>
          </p:cNvSpPr>
          <p:nvPr>
            <p:ph type="dt" sz="half" idx="10"/>
          </p:nvPr>
        </p:nvSpPr>
        <p:spPr/>
        <p:txBody>
          <a:bodyPr/>
          <a:lstStyle/>
          <a:p>
            <a:pPr>
              <a:defRPr/>
            </a:pPr>
            <a:fld id="{B0CBDD09-03AB-1F48-B374-23E9ED2060C8}" type="datetime1">
              <a:rPr lang="sv-SE" smtClean="0"/>
              <a:pPr>
                <a:defRPr/>
              </a:pPr>
              <a:t>2016-08-11</a:t>
            </a:fld>
            <a:endParaRPr lang="sv-SE"/>
          </a:p>
        </p:txBody>
      </p:sp>
      <p:sp>
        <p:nvSpPr>
          <p:cNvPr id="5" name="Platshållare för bildnummer 4"/>
          <p:cNvSpPr>
            <a:spLocks noGrp="1"/>
          </p:cNvSpPr>
          <p:nvPr>
            <p:ph type="sldNum" sz="quarter" idx="11"/>
          </p:nvPr>
        </p:nvSpPr>
        <p:spPr/>
        <p:txBody>
          <a:bodyPr/>
          <a:lstStyle/>
          <a:p>
            <a:pPr>
              <a:defRPr/>
            </a:pPr>
            <a:fld id="{2C01DB3B-2399-F341-B474-AE739D6ABF41}" type="slidenum">
              <a:rPr lang="sv-SE" smtClean="0"/>
              <a:pPr>
                <a:defRPr/>
              </a:pPr>
              <a:t>14</a:t>
            </a:fld>
            <a:endParaRPr lang="sv-SE"/>
          </a:p>
        </p:txBody>
      </p:sp>
      <p:sp>
        <p:nvSpPr>
          <p:cNvPr id="8" name="Rektangel 7"/>
          <p:cNvSpPr/>
          <p:nvPr/>
        </p:nvSpPr>
        <p:spPr>
          <a:xfrm>
            <a:off x="5076057" y="2161697"/>
            <a:ext cx="3816424" cy="3139321"/>
          </a:xfrm>
          <a:prstGeom prst="rect">
            <a:avLst/>
          </a:prstGeom>
        </p:spPr>
        <p:txBody>
          <a:bodyPr wrap="square">
            <a:spAutoFit/>
          </a:bodyPr>
          <a:lstStyle/>
          <a:p>
            <a:pPr marL="285750" indent="-285750">
              <a:buFont typeface="Arial"/>
              <a:buChar char="•"/>
              <a:defRPr/>
            </a:pPr>
            <a:r>
              <a:rPr lang="sv-SE" b="1" dirty="0" smtClean="0">
                <a:latin typeface="Calibri" charset="0"/>
              </a:rPr>
              <a:t>Rekrytering via skolhälsovården (171p)</a:t>
            </a:r>
          </a:p>
          <a:p>
            <a:pPr marL="285750" indent="-285750">
              <a:buFont typeface="Arial"/>
              <a:buChar char="•"/>
              <a:defRPr/>
            </a:pPr>
            <a:endParaRPr lang="sv-SE" b="1" dirty="0" smtClean="0">
              <a:latin typeface="Calibri" charset="0"/>
            </a:endParaRPr>
          </a:p>
          <a:p>
            <a:pPr marL="285750" indent="-285750">
              <a:buFont typeface="Arial"/>
              <a:buChar char="•"/>
              <a:defRPr/>
            </a:pPr>
            <a:r>
              <a:rPr lang="sv-SE" b="1" dirty="0" smtClean="0">
                <a:latin typeface="Calibri" charset="0"/>
              </a:rPr>
              <a:t>Två ggr/v i två terminer</a:t>
            </a:r>
          </a:p>
          <a:p>
            <a:pPr marL="285750" indent="-285750">
              <a:buFont typeface="Arial"/>
              <a:buChar char="•"/>
              <a:defRPr/>
            </a:pPr>
            <a:endParaRPr lang="sv-SE" b="1" dirty="0" smtClean="0">
              <a:latin typeface="Calibri" charset="0"/>
            </a:endParaRPr>
          </a:p>
          <a:p>
            <a:pPr marL="285750" indent="-285750">
              <a:buFont typeface="Arial"/>
              <a:buChar char="•"/>
              <a:defRPr/>
            </a:pPr>
            <a:r>
              <a:rPr lang="sv-SE" b="1" dirty="0" smtClean="0">
                <a:latin typeface="Calibri" charset="0"/>
              </a:rPr>
              <a:t>Inga </a:t>
            </a:r>
            <a:r>
              <a:rPr lang="sv-SE" b="1" dirty="0">
                <a:latin typeface="Calibri" charset="0"/>
              </a:rPr>
              <a:t>krav på </a:t>
            </a:r>
            <a:r>
              <a:rPr lang="sv-SE" b="1" dirty="0" smtClean="0">
                <a:latin typeface="Calibri" charset="0"/>
              </a:rPr>
              <a:t>förkunskap</a:t>
            </a:r>
          </a:p>
          <a:p>
            <a:pPr marL="285750" indent="-285750">
              <a:buFont typeface="Arial"/>
              <a:buChar char="•"/>
              <a:defRPr/>
            </a:pPr>
            <a:endParaRPr lang="sv-SE" b="1" dirty="0" smtClean="0">
              <a:latin typeface="Calibri" charset="0"/>
            </a:endParaRPr>
          </a:p>
          <a:p>
            <a:pPr marL="285750" indent="-285750">
              <a:buFont typeface="Arial"/>
              <a:buChar char="•"/>
              <a:defRPr/>
            </a:pPr>
            <a:r>
              <a:rPr lang="sv-SE" b="1" dirty="0" smtClean="0">
                <a:latin typeface="Calibri" charset="0"/>
              </a:rPr>
              <a:t>Olika teman</a:t>
            </a:r>
          </a:p>
          <a:p>
            <a:pPr>
              <a:defRPr/>
            </a:pPr>
            <a:endParaRPr lang="sv-SE" b="1" dirty="0">
              <a:latin typeface="Calibri" charset="0"/>
            </a:endParaRPr>
          </a:p>
          <a:p>
            <a:pPr marL="285750" indent="-285750">
              <a:buFont typeface="Arial"/>
              <a:buChar char="•"/>
              <a:defRPr/>
            </a:pPr>
            <a:r>
              <a:rPr lang="sv-SE" b="1" dirty="0">
                <a:latin typeface="Calibri" charset="0"/>
              </a:rPr>
              <a:t>Inga uppvisningar</a:t>
            </a:r>
          </a:p>
          <a:p>
            <a:pPr marL="285750" indent="-285750">
              <a:buFont typeface="Arial"/>
              <a:buChar char="•"/>
              <a:defRPr/>
            </a:pPr>
            <a:endParaRPr lang="sv-SE" b="1" dirty="0">
              <a:latin typeface="Calibri" charset="0"/>
            </a:endParaRPr>
          </a:p>
        </p:txBody>
      </p:sp>
      <p:sp>
        <p:nvSpPr>
          <p:cNvPr id="7" name="textruta 6"/>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41738759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pPr>
              <a:defRPr/>
            </a:pPr>
            <a:fld id="{B0CBDD09-03AB-1F48-B374-23E9ED2060C8}" type="datetime1">
              <a:rPr lang="sv-SE" smtClean="0"/>
              <a:pPr>
                <a:defRPr/>
              </a:pPr>
              <a:t>2016-08-11</a:t>
            </a:fld>
            <a:endParaRPr lang="sv-SE"/>
          </a:p>
        </p:txBody>
      </p:sp>
      <p:sp>
        <p:nvSpPr>
          <p:cNvPr id="5" name="Platshållare för bildnummer 4"/>
          <p:cNvSpPr>
            <a:spLocks noGrp="1"/>
          </p:cNvSpPr>
          <p:nvPr>
            <p:ph type="sldNum" sz="quarter" idx="11"/>
          </p:nvPr>
        </p:nvSpPr>
        <p:spPr/>
        <p:txBody>
          <a:bodyPr/>
          <a:lstStyle/>
          <a:p>
            <a:pPr>
              <a:defRPr/>
            </a:pPr>
            <a:fld id="{2C01DB3B-2399-F341-B474-AE739D6ABF41}" type="slidenum">
              <a:rPr lang="sv-SE" smtClean="0"/>
              <a:pPr>
                <a:defRPr/>
              </a:pPr>
              <a:t>15</a:t>
            </a:fld>
            <a:endParaRPr lang="sv-SE"/>
          </a:p>
        </p:txBody>
      </p:sp>
      <p:sp>
        <p:nvSpPr>
          <p:cNvPr id="7" name="Rectangle 4"/>
          <p:cNvSpPr txBox="1">
            <a:spLocks noChangeArrowheads="1"/>
          </p:cNvSpPr>
          <p:nvPr/>
        </p:nvSpPr>
        <p:spPr>
          <a:xfrm>
            <a:off x="2995613" y="1685925"/>
            <a:ext cx="4152900" cy="4267200"/>
          </a:xfrm>
          <a:prstGeom prst="rect">
            <a:avLst/>
          </a:prstGeom>
        </p:spPr>
        <p:txBody>
          <a:bodyPr/>
          <a:lstStyle>
            <a:lvl1pPr marL="177800" indent="-177800" algn="l" defTabSz="457200" rtl="0" eaLnBrk="1" fontAlgn="base" hangingPunct="1">
              <a:spcBef>
                <a:spcPct val="20000"/>
              </a:spcBef>
              <a:spcAft>
                <a:spcPct val="0"/>
              </a:spcAft>
              <a:buFont typeface="Arial" charset="0"/>
              <a:buChar char="•"/>
              <a:defRPr lang="sv-SE" sz="2000" kern="1200" dirty="0">
                <a:solidFill>
                  <a:schemeClr val="tx1"/>
                </a:solidFill>
                <a:latin typeface="Arial" pitchFamily="34" charset="0"/>
                <a:ea typeface="ＭＳ Ｐゴシック" pitchFamily="68" charset="-128"/>
                <a:cs typeface="Arial"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Sabon LT Std"/>
                <a:ea typeface="Sabon LT Std" pitchFamily="-109" charset="0"/>
                <a:cs typeface="Sabon LT Std"/>
              </a:defRPr>
            </a:lvl2pPr>
            <a:lvl3pPr marL="1143000" indent="-228600" algn="l" defTabSz="457200" rtl="0" eaLnBrk="1" fontAlgn="base" hangingPunct="1">
              <a:spcBef>
                <a:spcPct val="20000"/>
              </a:spcBef>
              <a:spcAft>
                <a:spcPct val="0"/>
              </a:spcAft>
              <a:buFont typeface="Arial" charset="0"/>
              <a:buChar char="•"/>
              <a:defRPr sz="2200" i="1" kern="1200">
                <a:solidFill>
                  <a:schemeClr val="tx1"/>
                </a:solidFill>
                <a:latin typeface="Sabon LT Std"/>
                <a:ea typeface="Sabon LT Std" pitchFamily="-109" charset="0"/>
                <a:cs typeface="Sabon LT Std"/>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Sabon LT Std"/>
                <a:ea typeface="Sabon LT Std" pitchFamily="-109" charset="0"/>
                <a:cs typeface="Sabon LT Std"/>
              </a:defRPr>
            </a:lvl4pPr>
            <a:lvl5pPr marL="2057400" indent="-228600" algn="l" defTabSz="457200" rtl="0" eaLnBrk="1" fontAlgn="base" hangingPunct="1">
              <a:spcBef>
                <a:spcPct val="20000"/>
              </a:spcBef>
              <a:spcAft>
                <a:spcPct val="0"/>
              </a:spcAft>
              <a:buFont typeface="Arial" charset="0"/>
              <a:buChar char="»"/>
              <a:defRPr sz="2000" i="1" kern="1200">
                <a:solidFill>
                  <a:schemeClr val="tx1"/>
                </a:solidFill>
                <a:latin typeface="Sabon LT Std"/>
                <a:ea typeface="Sabon LT Std" pitchFamily="-109" charset="0"/>
                <a:cs typeface="Sabon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sv-SE" sz="1800" b="1" dirty="0" smtClean="0">
                <a:latin typeface="Calibri" pitchFamily="34" charset="0"/>
                <a:cs typeface="Times New Roman" pitchFamily="18" charset="0"/>
              </a:rPr>
              <a:t>stress </a:t>
            </a:r>
            <a:endParaRPr lang="sv-SE" sz="1800" b="1" dirty="0">
              <a:latin typeface="Calibri" pitchFamily="34" charset="0"/>
              <a:cs typeface="Times New Roman" pitchFamily="18" charset="0"/>
            </a:endParaRPr>
          </a:p>
          <a:p>
            <a:pPr>
              <a:defRPr/>
            </a:pPr>
            <a:r>
              <a:rPr lang="sv-SE" sz="1800" b="1" dirty="0">
                <a:latin typeface="Calibri" pitchFamily="34" charset="0"/>
                <a:cs typeface="Times New Roman" pitchFamily="18" charset="0"/>
              </a:rPr>
              <a:t>oro </a:t>
            </a:r>
          </a:p>
          <a:p>
            <a:pPr>
              <a:defRPr/>
            </a:pPr>
            <a:r>
              <a:rPr lang="sv-SE" sz="1800" b="1" dirty="0">
                <a:latin typeface="Calibri" pitchFamily="34" charset="0"/>
                <a:cs typeface="Times New Roman" pitchFamily="18" charset="0"/>
              </a:rPr>
              <a:t>nedstämdhet</a:t>
            </a:r>
          </a:p>
          <a:p>
            <a:pPr>
              <a:defRPr/>
            </a:pPr>
            <a:r>
              <a:rPr lang="sv-SE" sz="1800" b="1" dirty="0">
                <a:latin typeface="Calibri" pitchFamily="34" charset="0"/>
                <a:cs typeface="Times New Roman" pitchFamily="18" charset="0"/>
              </a:rPr>
              <a:t>ont i huvudet </a:t>
            </a:r>
          </a:p>
          <a:p>
            <a:pPr>
              <a:defRPr/>
            </a:pPr>
            <a:r>
              <a:rPr lang="sv-SE" sz="1800" b="1" dirty="0">
                <a:latin typeface="Calibri" pitchFamily="34" charset="0"/>
                <a:cs typeface="Times New Roman" pitchFamily="18" charset="0"/>
              </a:rPr>
              <a:t>ont i magen</a:t>
            </a:r>
          </a:p>
          <a:p>
            <a:pPr>
              <a:defRPr/>
            </a:pPr>
            <a:r>
              <a:rPr lang="sv-SE" sz="1800" b="1" dirty="0">
                <a:latin typeface="Calibri" pitchFamily="34" charset="0"/>
                <a:cs typeface="Times New Roman" pitchFamily="18" charset="0"/>
              </a:rPr>
              <a:t>ont i nacke / rygg / skuldra </a:t>
            </a:r>
          </a:p>
          <a:p>
            <a:pPr>
              <a:defRPr/>
            </a:pPr>
            <a:r>
              <a:rPr lang="sv-SE" sz="1800" b="1" dirty="0">
                <a:latin typeface="Calibri" pitchFamily="34" charset="0"/>
                <a:cs typeface="Times New Roman" pitchFamily="18" charset="0"/>
              </a:rPr>
              <a:t>trötthet / sömnbesvär </a:t>
            </a:r>
          </a:p>
          <a:p>
            <a:pPr>
              <a:buFont typeface="Wingdings" pitchFamily="2" charset="2"/>
              <a:buNone/>
              <a:defRPr/>
            </a:pPr>
            <a:endParaRPr lang="sv-SE" sz="1800" b="1" dirty="0">
              <a:latin typeface="Calibri" pitchFamily="34" charset="0"/>
              <a:cs typeface="Times New Roman" pitchFamily="18" charset="0"/>
            </a:endParaRPr>
          </a:p>
          <a:p>
            <a:pPr>
              <a:defRPr/>
            </a:pPr>
            <a:r>
              <a:rPr lang="sv-SE" sz="1800" b="1" dirty="0">
                <a:latin typeface="Calibri" pitchFamily="34" charset="0"/>
                <a:cs typeface="Times New Roman" pitchFamily="18" charset="0"/>
              </a:rPr>
              <a:t>flickor som frekvent besöker skolhälsovården</a:t>
            </a:r>
          </a:p>
          <a:p>
            <a:pPr>
              <a:defRPr/>
            </a:pPr>
            <a:endParaRPr lang="sv-SE" b="1" dirty="0">
              <a:latin typeface="Calibri" pitchFamily="34" charset="0"/>
            </a:endParaRPr>
          </a:p>
        </p:txBody>
      </p:sp>
      <p:sp>
        <p:nvSpPr>
          <p:cNvPr id="8" name="Rectangle 2"/>
          <p:cNvSpPr>
            <a:spLocks noGrp="1" noChangeArrowheads="1"/>
          </p:cNvSpPr>
          <p:nvPr>
            <p:ph type="title"/>
          </p:nvPr>
        </p:nvSpPr>
        <p:spPr>
          <a:xfrm>
            <a:off x="838200" y="609600"/>
            <a:ext cx="6963888" cy="1143000"/>
          </a:xfrm>
        </p:spPr>
        <p:txBody>
          <a:bodyPr/>
          <a:lstStyle/>
          <a:p>
            <a:pPr algn="ctr" eaLnBrk="1" hangingPunct="1">
              <a:defRPr/>
            </a:pPr>
            <a:r>
              <a:rPr lang="sv-SE" sz="2000" b="1" dirty="0">
                <a:latin typeface="Calibri" pitchFamily="34" charset="0"/>
              </a:rPr>
              <a:t>Målgrupp: flickor 13-18 år med </a:t>
            </a:r>
            <a:r>
              <a:rPr lang="sv-SE" sz="2000" b="1" dirty="0" smtClean="0">
                <a:latin typeface="Calibri" pitchFamily="34" charset="0"/>
              </a:rPr>
              <a:t>återkommande upplevd</a:t>
            </a:r>
            <a:endParaRPr lang="sv-SE" sz="2000" b="1" dirty="0">
              <a:latin typeface="Calibri" pitchFamily="34" charset="0"/>
            </a:endParaRPr>
          </a:p>
        </p:txBody>
      </p:sp>
      <p:sp>
        <p:nvSpPr>
          <p:cNvPr id="6" name="textruta 5"/>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593562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600" b="1" dirty="0" smtClean="0">
                <a:latin typeface="Calibri" panose="020F0502020204030204" pitchFamily="34" charset="0"/>
              </a:rPr>
              <a:t>Centrala aspekter</a:t>
            </a:r>
            <a:endParaRPr lang="sv-SE" sz="3600" dirty="0"/>
          </a:p>
        </p:txBody>
      </p:sp>
      <p:sp>
        <p:nvSpPr>
          <p:cNvPr id="7" name="Rektangel 6"/>
          <p:cNvSpPr/>
          <p:nvPr/>
        </p:nvSpPr>
        <p:spPr>
          <a:xfrm>
            <a:off x="4170556" y="1882339"/>
            <a:ext cx="4858033" cy="3139321"/>
          </a:xfrm>
          <a:prstGeom prst="rect">
            <a:avLst/>
          </a:prstGeom>
        </p:spPr>
        <p:txBody>
          <a:bodyPr wrap="square">
            <a:spAutoFit/>
          </a:bodyPr>
          <a:lstStyle/>
          <a:p>
            <a:pPr marL="285750" indent="-285750">
              <a:buFont typeface="Arial"/>
              <a:buChar char="•"/>
              <a:defRPr/>
            </a:pPr>
            <a:r>
              <a:rPr lang="sv-SE" b="1" dirty="0">
                <a:latin typeface="Calibri" charset="0"/>
              </a:rPr>
              <a:t>Teorigrund Self-Determination </a:t>
            </a:r>
            <a:r>
              <a:rPr lang="sv-SE" b="1" dirty="0" err="1">
                <a:latin typeface="Calibri" charset="0"/>
              </a:rPr>
              <a:t>Theory</a:t>
            </a:r>
            <a:r>
              <a:rPr lang="sv-SE" b="1" dirty="0">
                <a:latin typeface="Calibri" charset="0"/>
              </a:rPr>
              <a:t>: Socialisering, kompetens, medbestämmande</a:t>
            </a:r>
          </a:p>
          <a:p>
            <a:pPr marL="285750" indent="-285750">
              <a:buFont typeface="Arial"/>
              <a:buChar char="•"/>
              <a:defRPr/>
            </a:pPr>
            <a:endParaRPr lang="sv-SE" b="1" dirty="0">
              <a:latin typeface="Calibri" charset="0"/>
            </a:endParaRPr>
          </a:p>
          <a:p>
            <a:pPr marL="285750" indent="-285750">
              <a:buFont typeface="Arial"/>
              <a:buChar char="•"/>
              <a:defRPr/>
            </a:pPr>
            <a:r>
              <a:rPr lang="sv-SE" b="1" dirty="0">
                <a:latin typeface="Calibri" charset="0"/>
              </a:rPr>
              <a:t>Inre motivation</a:t>
            </a:r>
          </a:p>
          <a:p>
            <a:pPr marL="285750" indent="-285750">
              <a:buFont typeface="Arial"/>
              <a:buChar char="•"/>
              <a:defRPr/>
            </a:pPr>
            <a:endParaRPr lang="sv-SE" b="1" dirty="0">
              <a:latin typeface="Calibri" charset="0"/>
            </a:endParaRPr>
          </a:p>
          <a:p>
            <a:pPr marL="285750" indent="-285750">
              <a:buFont typeface="Arial"/>
              <a:buChar char="•"/>
              <a:defRPr/>
            </a:pPr>
            <a:r>
              <a:rPr lang="sv-SE" b="1" dirty="0">
                <a:latin typeface="Calibri" charset="0"/>
              </a:rPr>
              <a:t>Kravlös, prestationsfri </a:t>
            </a:r>
            <a:r>
              <a:rPr lang="sv-SE" b="1" dirty="0" smtClean="0">
                <a:latin typeface="Calibri" charset="0"/>
              </a:rPr>
              <a:t>atmosfär </a:t>
            </a:r>
            <a:r>
              <a:rPr lang="sv-SE" sz="1600" i="1" dirty="0" smtClean="0">
                <a:latin typeface="Calibri" charset="0"/>
              </a:rPr>
              <a:t>(kom som du är)</a:t>
            </a:r>
            <a:endParaRPr lang="sv-SE" sz="1600" i="1" dirty="0">
              <a:latin typeface="Calibri" charset="0"/>
            </a:endParaRPr>
          </a:p>
          <a:p>
            <a:pPr marL="285750" indent="-285750">
              <a:buFont typeface="Arial"/>
              <a:buChar char="•"/>
              <a:defRPr/>
            </a:pPr>
            <a:endParaRPr lang="sv-SE" b="1" dirty="0">
              <a:latin typeface="Calibri" charset="0"/>
            </a:endParaRPr>
          </a:p>
          <a:p>
            <a:pPr marL="285750" indent="-285750">
              <a:buFont typeface="Arial"/>
              <a:buChar char="•"/>
              <a:defRPr/>
            </a:pPr>
            <a:r>
              <a:rPr lang="sv-SE" b="1" dirty="0">
                <a:latin typeface="Calibri" charset="0"/>
              </a:rPr>
              <a:t>Fokus på rörelseglädje</a:t>
            </a:r>
          </a:p>
          <a:p>
            <a:pPr marL="285750" indent="-285750">
              <a:buFont typeface="Arial"/>
              <a:buChar char="•"/>
              <a:defRPr/>
            </a:pPr>
            <a:endParaRPr lang="sv-SE" b="1" dirty="0">
              <a:latin typeface="Calibri" charset="0"/>
            </a:endParaRPr>
          </a:p>
          <a:p>
            <a:pPr marL="285750" indent="-285750">
              <a:buFont typeface="Arial"/>
              <a:buChar char="•"/>
              <a:defRPr/>
            </a:pPr>
            <a:r>
              <a:rPr lang="sv-SE" b="1" dirty="0">
                <a:latin typeface="Calibri" charset="0"/>
              </a:rPr>
              <a:t>Kreativitet</a:t>
            </a:r>
          </a:p>
          <a:p>
            <a:pPr marL="285750" indent="-285750">
              <a:buFont typeface="Arial"/>
              <a:buChar char="•"/>
              <a:defRPr/>
            </a:pPr>
            <a:endParaRPr lang="sv-SE" b="1" dirty="0">
              <a:latin typeface="Calibri" charset="0"/>
            </a:endParaRPr>
          </a:p>
        </p:txBody>
      </p:sp>
      <p:pic>
        <p:nvPicPr>
          <p:cNvPr id="8" name="Picture 6" descr="H:\2016 DISPUTATION\PPT dragningar bilder till\fotspår i s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820" y="1913480"/>
            <a:ext cx="2855743" cy="3945690"/>
          </a:xfrm>
          <a:prstGeom prst="rect">
            <a:avLst/>
          </a:prstGeom>
          <a:noFill/>
          <a:extLst>
            <a:ext uri="{909E8E84-426E-40DD-AFC4-6F175D3DCCD1}">
              <a14:hiddenFill xmlns:a14="http://schemas.microsoft.com/office/drawing/2010/main">
                <a:solidFill>
                  <a:srgbClr val="FFFFFF"/>
                </a:solidFill>
              </a14:hiddenFill>
            </a:ext>
          </a:extLst>
        </p:spPr>
      </p:pic>
      <p:sp>
        <p:nvSpPr>
          <p:cNvPr id="9" name="Ellips 8"/>
          <p:cNvSpPr/>
          <p:nvPr/>
        </p:nvSpPr>
        <p:spPr>
          <a:xfrm>
            <a:off x="4406900" y="3086099"/>
            <a:ext cx="3263900" cy="762125"/>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textruta 5"/>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1530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3762" y="692696"/>
            <a:ext cx="7410646" cy="525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llips 8"/>
          <p:cNvSpPr/>
          <p:nvPr/>
        </p:nvSpPr>
        <p:spPr>
          <a:xfrm>
            <a:off x="539552" y="1844824"/>
            <a:ext cx="8064896" cy="648072"/>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Ellips 10"/>
          <p:cNvSpPr/>
          <p:nvPr/>
        </p:nvSpPr>
        <p:spPr>
          <a:xfrm>
            <a:off x="827584" y="5157192"/>
            <a:ext cx="8064896" cy="36004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ruta 4"/>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5784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Presulta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80728"/>
            <a:ext cx="8407785" cy="4064427"/>
          </a:xfrm>
          <a:prstGeom prst="rect">
            <a:avLst/>
          </a:prstGeom>
          <a:ln>
            <a:noFill/>
          </a:ln>
          <a:effectLst>
            <a:softEdge rad="112500"/>
          </a:effectLst>
        </p:spPr>
      </p:pic>
      <p:sp>
        <p:nvSpPr>
          <p:cNvPr id="3" name="Rektangel med rundade hörn 2"/>
          <p:cNvSpPr/>
          <p:nvPr/>
        </p:nvSpPr>
        <p:spPr>
          <a:xfrm>
            <a:off x="3275856" y="4005064"/>
            <a:ext cx="2592288" cy="288032"/>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522589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92" y="762000"/>
            <a:ext cx="6772833" cy="447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92420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836712"/>
            <a:ext cx="8229600" cy="2088232"/>
          </a:xfrm>
        </p:spPr>
        <p:txBody>
          <a:bodyPr>
            <a:normAutofit/>
          </a:bodyPr>
          <a:lstStyle/>
          <a:p>
            <a:pPr algn="ctr" eaLnBrk="1" hangingPunct="1">
              <a:buFont typeface="Wingdings" charset="0"/>
              <a:buNone/>
              <a:defRPr/>
            </a:pPr>
            <a:r>
              <a:rPr lang="sv-SE" sz="3600" b="1" dirty="0" smtClean="0">
                <a:latin typeface="Calibri" charset="0"/>
                <a:cs typeface="+mn-cs"/>
              </a:rPr>
              <a:t>The </a:t>
            </a:r>
            <a:r>
              <a:rPr lang="sv-SE" sz="3600" b="1" dirty="0" err="1" smtClean="0">
                <a:latin typeface="Calibri" charset="0"/>
                <a:cs typeface="+mn-cs"/>
              </a:rPr>
              <a:t>way</a:t>
            </a:r>
            <a:r>
              <a:rPr lang="sv-SE" sz="3600" b="1" dirty="0" smtClean="0">
                <a:latin typeface="Calibri" charset="0"/>
                <a:cs typeface="+mn-cs"/>
              </a:rPr>
              <a:t> </a:t>
            </a:r>
            <a:r>
              <a:rPr lang="sv-SE" sz="3600" b="1" dirty="0" err="1" smtClean="0">
                <a:latin typeface="Calibri" charset="0"/>
                <a:cs typeface="+mn-cs"/>
              </a:rPr>
              <a:t>you</a:t>
            </a:r>
            <a:r>
              <a:rPr lang="sv-SE" sz="3600" b="1" dirty="0" smtClean="0">
                <a:latin typeface="Calibri" charset="0"/>
                <a:cs typeface="+mn-cs"/>
              </a:rPr>
              <a:t> </a:t>
            </a:r>
            <a:r>
              <a:rPr lang="sv-SE" sz="3600" b="1" dirty="0" err="1" smtClean="0">
                <a:latin typeface="Calibri" charset="0"/>
                <a:cs typeface="+mn-cs"/>
              </a:rPr>
              <a:t>feel</a:t>
            </a:r>
            <a:r>
              <a:rPr lang="sv-SE" sz="3600" b="1" dirty="0" smtClean="0">
                <a:latin typeface="Calibri" charset="0"/>
                <a:cs typeface="+mn-cs"/>
              </a:rPr>
              <a:t> – </a:t>
            </a:r>
            <a:r>
              <a:rPr lang="sv-SE" sz="3600" b="1" dirty="0" err="1" smtClean="0">
                <a:latin typeface="Calibri" charset="0"/>
                <a:cs typeface="+mn-cs"/>
              </a:rPr>
              <a:t>you</a:t>
            </a:r>
            <a:r>
              <a:rPr lang="sv-SE" sz="3600" b="1" dirty="0" smtClean="0">
                <a:latin typeface="Calibri" charset="0"/>
                <a:cs typeface="+mn-cs"/>
              </a:rPr>
              <a:t> </a:t>
            </a:r>
            <a:r>
              <a:rPr lang="sv-SE" sz="3600" b="1" dirty="0" err="1" smtClean="0">
                <a:latin typeface="Calibri" charset="0"/>
                <a:cs typeface="+mn-cs"/>
              </a:rPr>
              <a:t>move</a:t>
            </a:r>
            <a:r>
              <a:rPr lang="sv-SE" sz="3600" b="1" dirty="0" smtClean="0">
                <a:latin typeface="Calibri" charset="0"/>
                <a:cs typeface="+mn-cs"/>
              </a:rPr>
              <a:t/>
            </a:r>
            <a:br>
              <a:rPr lang="sv-SE" sz="3600" b="1" dirty="0" smtClean="0">
                <a:latin typeface="Calibri" charset="0"/>
                <a:cs typeface="+mn-cs"/>
              </a:rPr>
            </a:br>
            <a:r>
              <a:rPr lang="sv-SE" sz="3600" b="1" dirty="0" smtClean="0">
                <a:latin typeface="Calibri" charset="0"/>
                <a:cs typeface="+mn-cs"/>
              </a:rPr>
              <a:t>The </a:t>
            </a:r>
            <a:r>
              <a:rPr lang="sv-SE" sz="3600" b="1" dirty="0" err="1" smtClean="0">
                <a:latin typeface="Calibri" charset="0"/>
                <a:cs typeface="+mn-cs"/>
              </a:rPr>
              <a:t>way</a:t>
            </a:r>
            <a:r>
              <a:rPr lang="sv-SE" sz="3600" b="1" dirty="0" smtClean="0">
                <a:latin typeface="Calibri" charset="0"/>
                <a:cs typeface="+mn-cs"/>
              </a:rPr>
              <a:t> </a:t>
            </a:r>
            <a:r>
              <a:rPr lang="sv-SE" sz="3600" b="1" dirty="0" err="1" smtClean="0">
                <a:latin typeface="Calibri" charset="0"/>
                <a:cs typeface="+mn-cs"/>
              </a:rPr>
              <a:t>you</a:t>
            </a:r>
            <a:r>
              <a:rPr lang="sv-SE" sz="3600" b="1" dirty="0" smtClean="0">
                <a:latin typeface="Calibri" charset="0"/>
                <a:cs typeface="+mn-cs"/>
              </a:rPr>
              <a:t> </a:t>
            </a:r>
            <a:r>
              <a:rPr lang="sv-SE" sz="3600" b="1" dirty="0" err="1" smtClean="0">
                <a:latin typeface="Calibri" charset="0"/>
                <a:cs typeface="+mn-cs"/>
              </a:rPr>
              <a:t>move</a:t>
            </a:r>
            <a:r>
              <a:rPr lang="sv-SE" sz="3600" b="1" dirty="0" smtClean="0">
                <a:latin typeface="Calibri" charset="0"/>
                <a:cs typeface="+mn-cs"/>
              </a:rPr>
              <a:t> – </a:t>
            </a:r>
            <a:r>
              <a:rPr lang="sv-SE" sz="3600" b="1" dirty="0" err="1" smtClean="0">
                <a:latin typeface="Calibri" charset="0"/>
                <a:cs typeface="+mn-cs"/>
              </a:rPr>
              <a:t>you</a:t>
            </a:r>
            <a:r>
              <a:rPr lang="sv-SE" sz="3600" b="1" dirty="0" smtClean="0">
                <a:latin typeface="Calibri" charset="0"/>
                <a:cs typeface="+mn-cs"/>
              </a:rPr>
              <a:t> </a:t>
            </a:r>
            <a:r>
              <a:rPr lang="sv-SE" sz="3600" b="1" dirty="0" err="1" smtClean="0">
                <a:latin typeface="Calibri" charset="0"/>
                <a:cs typeface="+mn-cs"/>
              </a:rPr>
              <a:t>feel</a:t>
            </a:r>
            <a:endParaRPr lang="sv-SE" sz="3600" b="1" dirty="0" smtClean="0">
              <a:latin typeface="Calibri" charset="0"/>
              <a:cs typeface="+mn-cs"/>
            </a:endParaRPr>
          </a:p>
          <a:p>
            <a:pPr algn="ctr" eaLnBrk="1" hangingPunct="1">
              <a:buFont typeface="Wingdings" charset="0"/>
              <a:buNone/>
              <a:defRPr/>
            </a:pPr>
            <a:endParaRPr lang="sv-SE" sz="1400" b="1" u="sng" dirty="0" smtClean="0">
              <a:latin typeface="Calibri" charset="0"/>
              <a:cs typeface="+mn-cs"/>
            </a:endParaRPr>
          </a:p>
          <a:p>
            <a:pPr algn="ctr" eaLnBrk="1" hangingPunct="1">
              <a:buFont typeface="Wingdings" charset="0"/>
              <a:buNone/>
              <a:defRPr/>
            </a:pPr>
            <a:endParaRPr lang="sv-SE" sz="2000" b="1" dirty="0" smtClean="0">
              <a:latin typeface="Calibri" charset="0"/>
              <a:cs typeface="+mn-cs"/>
            </a:endParaRPr>
          </a:p>
        </p:txBody>
      </p:sp>
      <p:sp>
        <p:nvSpPr>
          <p:cNvPr id="7" name="Rectangle 2"/>
          <p:cNvSpPr>
            <a:spLocks noGrp="1" noChangeArrowheads="1"/>
          </p:cNvSpPr>
          <p:nvPr>
            <p:ph sz="half" idx="1"/>
          </p:nvPr>
        </p:nvSpPr>
        <p:spPr>
          <a:xfrm>
            <a:off x="3967532" y="3356992"/>
            <a:ext cx="4392488" cy="2664296"/>
          </a:xfrm>
        </p:spPr>
        <p:txBody>
          <a:bodyPr>
            <a:normAutofit lnSpcReduction="10000"/>
          </a:bodyPr>
          <a:lstStyle/>
          <a:p>
            <a:pPr>
              <a:defRPr/>
            </a:pPr>
            <a:r>
              <a:rPr lang="sv-SE" sz="2400" i="1" dirty="0" smtClean="0">
                <a:latin typeface="Calibri" charset="0"/>
                <a:cs typeface="+mn-cs"/>
              </a:rPr>
              <a:t>Kropp och rörelse är verktyg som vi kan använda för att må bättre psykiskt</a:t>
            </a:r>
          </a:p>
          <a:p>
            <a:pPr>
              <a:defRPr/>
            </a:pPr>
            <a:endParaRPr lang="sv-SE" sz="2400" i="1" dirty="0" smtClean="0">
              <a:latin typeface="Calibri" charset="0"/>
              <a:cs typeface="+mn-cs"/>
            </a:endParaRPr>
          </a:p>
          <a:p>
            <a:pPr>
              <a:defRPr/>
            </a:pPr>
            <a:r>
              <a:rPr lang="sv-SE" sz="2400" i="1" dirty="0" smtClean="0">
                <a:latin typeface="Calibri" charset="0"/>
                <a:cs typeface="+mn-cs"/>
              </a:rPr>
              <a:t>Rörelseglädje och positiva upplevelser kan konkurrera ut negativa tankar</a:t>
            </a:r>
            <a:endParaRPr lang="sv-SE" sz="1050" i="1" dirty="0" smtClean="0">
              <a:latin typeface="Calibri" charset="0"/>
              <a:cs typeface="+mn-cs"/>
            </a:endParaRPr>
          </a:p>
          <a:p>
            <a:pPr eaLnBrk="1" hangingPunct="1">
              <a:buFont typeface="Wingdings" charset="0"/>
              <a:buNone/>
              <a:defRPr/>
            </a:pPr>
            <a:endParaRPr lang="sv-SE" sz="2000" b="1" dirty="0" smtClean="0">
              <a:latin typeface="Calibri" charset="0"/>
              <a:cs typeface="+mn-cs"/>
            </a:endParaRPr>
          </a:p>
          <a:p>
            <a:pPr eaLnBrk="1" hangingPunct="1">
              <a:buFont typeface="Wingdings" charset="0"/>
              <a:buNone/>
              <a:defRPr/>
            </a:pPr>
            <a:endParaRPr lang="sv-SE" sz="2000" b="1" dirty="0" smtClean="0">
              <a:latin typeface="Calibri" charset="0"/>
              <a:cs typeface="+mn-cs"/>
            </a:endParaRPr>
          </a:p>
        </p:txBody>
      </p:sp>
      <p:pic>
        <p:nvPicPr>
          <p:cNvPr id="8" name="Bildobjekt 7" descr="bild murgro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0331"/>
            <a:ext cx="3952411" cy="3135826"/>
          </a:xfrm>
          <a:prstGeom prst="rect">
            <a:avLst/>
          </a:prstGeom>
          <a:effectLst>
            <a:softEdge rad="469900"/>
          </a:effectLst>
          <a:scene3d>
            <a:camera prst="orthographicFront">
              <a:rot lat="20999989" lon="21299997" rev="20340000"/>
            </a:camera>
            <a:lightRig rig="threePt" dir="t"/>
          </a:scene3d>
        </p:spPr>
      </p:pic>
      <p:sp>
        <p:nvSpPr>
          <p:cNvPr id="2" name="textruta 1"/>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991402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12"/>
          <p:cNvPicPr>
            <a:picLocks noChangeAspect="1"/>
          </p:cNvPicPr>
          <p:nvPr/>
        </p:nvPicPr>
        <p:blipFill>
          <a:blip r:embed="rId2"/>
          <a:stretch>
            <a:fillRect/>
          </a:stretch>
        </p:blipFill>
        <p:spPr>
          <a:xfrm>
            <a:off x="556642" y="477753"/>
            <a:ext cx="8551862" cy="2952750"/>
          </a:xfrm>
          <a:prstGeom prst="rect">
            <a:avLst/>
          </a:prstGeom>
          <a:effectLst>
            <a:softEdge rad="190500"/>
          </a:effectLst>
        </p:spPr>
      </p:pic>
      <p:pic>
        <p:nvPicPr>
          <p:cNvPr id="3" name="Platshållare för innehåll 10"/>
          <p:cNvPicPr>
            <a:picLocks noChangeAspect="1"/>
          </p:cNvPicPr>
          <p:nvPr/>
        </p:nvPicPr>
        <p:blipFill>
          <a:blip r:embed="rId3"/>
          <a:stretch>
            <a:fillRect/>
          </a:stretch>
        </p:blipFill>
        <p:spPr>
          <a:xfrm>
            <a:off x="3275856" y="3551090"/>
            <a:ext cx="2024063" cy="2698750"/>
          </a:xfrm>
          <a:prstGeom prst="rect">
            <a:avLst/>
          </a:prstGeom>
        </p:spPr>
      </p:pic>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23071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medi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5" y="44624"/>
            <a:ext cx="8978900" cy="6157045"/>
          </a:xfrm>
          <a:prstGeom prst="rect">
            <a:avLst/>
          </a:prstGeom>
          <a:ln>
            <a:noFill/>
          </a:ln>
          <a:effectLst>
            <a:softEdge rad="112500"/>
          </a:effectLst>
        </p:spPr>
      </p:pic>
      <p:pic>
        <p:nvPicPr>
          <p:cNvPr id="3" name="Platshållare för innehåll 2"/>
          <p:cNvPicPr>
            <a:picLocks noChangeAspect="1"/>
          </p:cNvPicPr>
          <p:nvPr/>
        </p:nvPicPr>
        <p:blipFill>
          <a:blip r:embed="rId3"/>
          <a:srcRect l="1339" r="1339"/>
          <a:stretch>
            <a:fillRect/>
          </a:stretch>
        </p:blipFill>
        <p:spPr>
          <a:xfrm>
            <a:off x="7056784" y="4365104"/>
            <a:ext cx="1907704" cy="1960373"/>
          </a:xfrm>
          <a:prstGeom prst="rect">
            <a:avLst/>
          </a:prstGeom>
        </p:spPr>
      </p:pic>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734267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954449"/>
            <a:ext cx="3628403" cy="107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a:graphicFrameLocks/>
          </p:cNvGraphicFramePr>
          <p:nvPr>
            <p:extLst>
              <p:ext uri="{D42A27DB-BD31-4B8C-83A1-F6EECF244321}">
                <p14:modId xmlns:p14="http://schemas.microsoft.com/office/powerpoint/2010/main" val="1813916012"/>
              </p:ext>
            </p:extLst>
          </p:nvPr>
        </p:nvGraphicFramePr>
        <p:xfrm>
          <a:off x="1547664" y="1412775"/>
          <a:ext cx="6480720" cy="45416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p:cNvSpPr txBox="1"/>
          <p:nvPr/>
        </p:nvSpPr>
        <p:spPr>
          <a:xfrm>
            <a:off x="467544" y="764704"/>
            <a:ext cx="8496944" cy="400110"/>
          </a:xfrm>
          <a:prstGeom prst="rect">
            <a:avLst/>
          </a:prstGeom>
          <a:noFill/>
        </p:spPr>
        <p:txBody>
          <a:bodyPr wrap="square" rtlCol="0">
            <a:spAutoFit/>
          </a:bodyPr>
          <a:lstStyle/>
          <a:p>
            <a:r>
              <a:rPr lang="sv-SE" sz="2000" b="1" dirty="0" smtClean="0">
                <a:latin typeface="Calibri" panose="020F0502020204030204" pitchFamily="34" charset="0"/>
              </a:rPr>
              <a:t>Andel (%) som minskade somatiska symtom efter avslutad intervention (12 m.)</a:t>
            </a:r>
            <a:endParaRPr lang="sv-SE" sz="2000" b="1" dirty="0">
              <a:latin typeface="Calibri" panose="020F0502020204030204" pitchFamily="34" charset="0"/>
            </a:endParaRPr>
          </a:p>
        </p:txBody>
      </p:sp>
    </p:spTree>
    <p:extLst>
      <p:ext uri="{BB962C8B-B14F-4D97-AF65-F5344CB8AC3E}">
        <p14:creationId xmlns:p14="http://schemas.microsoft.com/office/powerpoint/2010/main" val="3682699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52" y="1124744"/>
            <a:ext cx="7441172" cy="3828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4783338" y="5638596"/>
            <a:ext cx="4248149" cy="430887"/>
          </a:xfrm>
          <a:prstGeom prst="rect">
            <a:avLst/>
          </a:prstGeom>
          <a:noFill/>
        </p:spPr>
        <p:txBody>
          <a:bodyPr wrap="square" rtlCol="0">
            <a:spAutoFit/>
          </a:bodyPr>
          <a:lstStyle/>
          <a:p>
            <a:r>
              <a:rPr lang="sv-SE" sz="1100" i="1" dirty="0"/>
              <a:t>Alfvén, Gösta, Barn &amp; psykosomatik: i teori och klinik, 1. uppl., Norstedts akademiska förlag, Stockholm, 2006</a:t>
            </a:r>
          </a:p>
        </p:txBody>
      </p:sp>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66002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Pselfestee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80728"/>
            <a:ext cx="8674100" cy="4152900"/>
          </a:xfrm>
          <a:prstGeom prst="rect">
            <a:avLst/>
          </a:prstGeom>
          <a:ln>
            <a:noFill/>
          </a:ln>
          <a:effectLst>
            <a:softEdge rad="112500"/>
          </a:effectLst>
        </p:spPr>
      </p:pic>
      <p:sp>
        <p:nvSpPr>
          <p:cNvPr id="3" name="textruta 2"/>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582103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954449"/>
            <a:ext cx="3628403" cy="107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ruta 7"/>
          <p:cNvSpPr txBox="1"/>
          <p:nvPr/>
        </p:nvSpPr>
        <p:spPr>
          <a:xfrm>
            <a:off x="323527" y="764704"/>
            <a:ext cx="8812979" cy="400110"/>
          </a:xfrm>
          <a:prstGeom prst="rect">
            <a:avLst/>
          </a:prstGeom>
          <a:noFill/>
        </p:spPr>
        <p:txBody>
          <a:bodyPr wrap="square" rtlCol="0">
            <a:spAutoFit/>
          </a:bodyPr>
          <a:lstStyle/>
          <a:p>
            <a:r>
              <a:rPr lang="sv-SE" sz="2000" b="1" dirty="0" smtClean="0">
                <a:latin typeface="Calibri" panose="020F0502020204030204" pitchFamily="34" charset="0"/>
              </a:rPr>
              <a:t>Andel (%) som minskade emotionella symtom efter avslutad intervention (12 m.)</a:t>
            </a:r>
            <a:endParaRPr lang="sv-SE" sz="2000" b="1" dirty="0">
              <a:latin typeface="Calibri" panose="020F0502020204030204" pitchFamily="34" charset="0"/>
            </a:endParaRPr>
          </a:p>
        </p:txBody>
      </p:sp>
      <p:graphicFrame>
        <p:nvGraphicFramePr>
          <p:cNvPr id="7" name="Diagram 6"/>
          <p:cNvGraphicFramePr>
            <a:graphicFrameLocks/>
          </p:cNvGraphicFramePr>
          <p:nvPr>
            <p:extLst>
              <p:ext uri="{D42A27DB-BD31-4B8C-83A1-F6EECF244321}">
                <p14:modId xmlns:p14="http://schemas.microsoft.com/office/powerpoint/2010/main" val="2036558629"/>
              </p:ext>
            </p:extLst>
          </p:nvPr>
        </p:nvGraphicFramePr>
        <p:xfrm>
          <a:off x="1331640" y="1164814"/>
          <a:ext cx="6624736" cy="4933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75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5292080" y="1628800"/>
            <a:ext cx="3384376" cy="2862322"/>
          </a:xfrm>
          <a:prstGeom prst="rect">
            <a:avLst/>
          </a:prstGeom>
          <a:noFill/>
        </p:spPr>
        <p:txBody>
          <a:bodyPr wrap="square" rtlCol="0">
            <a:spAutoFit/>
          </a:bodyPr>
          <a:lstStyle/>
          <a:p>
            <a:r>
              <a:rPr lang="en-US" sz="2000" b="1" i="1" dirty="0" smtClean="0">
                <a:latin typeface="Calibri" panose="020F0502020204030204" pitchFamily="34" charset="0"/>
              </a:rPr>
              <a:t>“</a:t>
            </a:r>
            <a:r>
              <a:rPr lang="en-US" sz="2000" b="1" i="1" dirty="0" err="1" smtClean="0">
                <a:latin typeface="Calibri" panose="020F0502020204030204" pitchFamily="34" charset="0"/>
              </a:rPr>
              <a:t>Det</a:t>
            </a:r>
            <a:r>
              <a:rPr lang="en-US" sz="2000" b="1" i="1" dirty="0" smtClean="0">
                <a:latin typeface="Calibri" panose="020F0502020204030204" pitchFamily="34" charset="0"/>
              </a:rPr>
              <a:t> </a:t>
            </a:r>
            <a:r>
              <a:rPr lang="en-US" sz="2000" b="1" i="1" dirty="0" err="1" smtClean="0">
                <a:latin typeface="Calibri" panose="020F0502020204030204" pitchFamily="34" charset="0"/>
              </a:rPr>
              <a:t>känns</a:t>
            </a:r>
            <a:r>
              <a:rPr lang="en-US" sz="2000" b="1" i="1" dirty="0" smtClean="0">
                <a:latin typeface="Calibri" panose="020F0502020204030204" pitchFamily="34" charset="0"/>
              </a:rPr>
              <a:t> </a:t>
            </a:r>
            <a:r>
              <a:rPr lang="en-US" sz="2000" b="1" i="1" dirty="0" err="1" smtClean="0">
                <a:latin typeface="Calibri" panose="020F0502020204030204" pitchFamily="34" charset="0"/>
              </a:rPr>
              <a:t>som</a:t>
            </a:r>
            <a:r>
              <a:rPr lang="en-US" sz="2000" b="1" i="1" dirty="0" smtClean="0">
                <a:latin typeface="Calibri" panose="020F0502020204030204" pitchFamily="34" charset="0"/>
              </a:rPr>
              <a:t> </a:t>
            </a:r>
            <a:r>
              <a:rPr lang="en-US" sz="2000" b="1" i="1" dirty="0" err="1" smtClean="0">
                <a:latin typeface="Calibri" panose="020F0502020204030204" pitchFamily="34" charset="0"/>
              </a:rPr>
              <a:t>att</a:t>
            </a:r>
            <a:r>
              <a:rPr lang="en-US" sz="2000" b="1" i="1" dirty="0" smtClean="0">
                <a:latin typeface="Calibri" panose="020F0502020204030204" pitchFamily="34" charset="0"/>
              </a:rPr>
              <a:t> man </a:t>
            </a:r>
            <a:r>
              <a:rPr lang="en-US" sz="2000" b="1" i="1" dirty="0" err="1" smtClean="0">
                <a:latin typeface="Calibri" panose="020F0502020204030204" pitchFamily="34" charset="0"/>
              </a:rPr>
              <a:t>svettades</a:t>
            </a:r>
            <a:r>
              <a:rPr lang="en-US" sz="2000" b="1" i="1" dirty="0" smtClean="0">
                <a:latin typeface="Calibri" panose="020F0502020204030204" pitchFamily="34" charset="0"/>
              </a:rPr>
              <a:t> </a:t>
            </a:r>
            <a:r>
              <a:rPr lang="en-US" sz="2000" b="1" i="1" dirty="0" err="1" smtClean="0">
                <a:latin typeface="Calibri" panose="020F0502020204030204" pitchFamily="34" charset="0"/>
              </a:rPr>
              <a:t>ut</a:t>
            </a:r>
            <a:r>
              <a:rPr lang="en-US" sz="2000" b="1" i="1" dirty="0" smtClean="0">
                <a:latin typeface="Calibri" panose="020F0502020204030204" pitchFamily="34" charset="0"/>
              </a:rPr>
              <a:t> den </a:t>
            </a:r>
            <a:r>
              <a:rPr lang="en-US" sz="2000" b="1" i="1" dirty="0" err="1" smtClean="0">
                <a:latin typeface="Calibri" panose="020F0502020204030204" pitchFamily="34" charset="0"/>
              </a:rPr>
              <a:t>där</a:t>
            </a:r>
            <a:r>
              <a:rPr lang="en-US" sz="2000" b="1" i="1" dirty="0" smtClean="0">
                <a:latin typeface="Calibri" panose="020F0502020204030204" pitchFamily="34" charset="0"/>
              </a:rPr>
              <a:t> </a:t>
            </a:r>
            <a:r>
              <a:rPr lang="en-US" sz="2000" b="1" i="1" dirty="0" err="1" smtClean="0">
                <a:latin typeface="Calibri" panose="020F0502020204030204" pitchFamily="34" charset="0"/>
              </a:rPr>
              <a:t>gamla</a:t>
            </a:r>
            <a:r>
              <a:rPr lang="en-US" sz="2000" b="1" i="1" dirty="0" smtClean="0">
                <a:latin typeface="Calibri" panose="020F0502020204030204" pitchFamily="34" charset="0"/>
              </a:rPr>
              <a:t> </a:t>
            </a:r>
            <a:r>
              <a:rPr lang="en-US" sz="2000" b="1" i="1" dirty="0" err="1" smtClean="0">
                <a:latin typeface="Calibri" panose="020F0502020204030204" pitchFamily="34" charset="0"/>
              </a:rPr>
              <a:t>skiten</a:t>
            </a:r>
            <a:r>
              <a:rPr lang="en-US" sz="2000" b="1" i="1" dirty="0" smtClean="0">
                <a:latin typeface="Calibri" panose="020F0502020204030204" pitchFamily="34" charset="0"/>
              </a:rPr>
              <a:t> </a:t>
            </a:r>
            <a:r>
              <a:rPr lang="en-US" sz="2000" b="1" i="1" dirty="0" err="1" smtClean="0">
                <a:latin typeface="Calibri" panose="020F0502020204030204" pitchFamily="34" charset="0"/>
              </a:rPr>
              <a:t>som</a:t>
            </a:r>
            <a:r>
              <a:rPr lang="en-US" sz="2000" b="1" i="1" dirty="0" smtClean="0">
                <a:latin typeface="Calibri" panose="020F0502020204030204" pitchFamily="34" charset="0"/>
              </a:rPr>
              <a:t> man </a:t>
            </a:r>
            <a:r>
              <a:rPr lang="en-US" sz="2000" b="1" i="1" dirty="0" err="1" smtClean="0">
                <a:latin typeface="Calibri" panose="020F0502020204030204" pitchFamily="34" charset="0"/>
              </a:rPr>
              <a:t>kommer</a:t>
            </a:r>
            <a:r>
              <a:rPr lang="en-US" sz="2000" b="1" i="1" dirty="0" smtClean="0">
                <a:latin typeface="Calibri" panose="020F0502020204030204" pitchFamily="34" charset="0"/>
              </a:rPr>
              <a:t> med </a:t>
            </a:r>
            <a:r>
              <a:rPr lang="en-US" sz="2000" b="1" i="1" dirty="0" err="1" smtClean="0">
                <a:latin typeface="Calibri" panose="020F0502020204030204" pitchFamily="34" charset="0"/>
              </a:rPr>
              <a:t>från</a:t>
            </a:r>
            <a:r>
              <a:rPr lang="en-US" sz="2000" b="1" i="1" dirty="0" smtClean="0">
                <a:latin typeface="Calibri" panose="020F0502020204030204" pitchFamily="34" charset="0"/>
              </a:rPr>
              <a:t> </a:t>
            </a:r>
            <a:r>
              <a:rPr lang="en-US" sz="2000" b="1" i="1" dirty="0" err="1" smtClean="0">
                <a:latin typeface="Calibri" panose="020F0502020204030204" pitchFamily="34" charset="0"/>
              </a:rPr>
              <a:t>skolan</a:t>
            </a:r>
            <a:r>
              <a:rPr lang="en-US" sz="2000" b="1" i="1" dirty="0" smtClean="0">
                <a:latin typeface="Calibri" panose="020F0502020204030204" pitchFamily="34" charset="0"/>
              </a:rPr>
              <a:t> </a:t>
            </a:r>
            <a:r>
              <a:rPr lang="en-US" sz="2000" b="1" i="1" dirty="0" err="1" smtClean="0">
                <a:latin typeface="Calibri" panose="020F0502020204030204" pitchFamily="34" charset="0"/>
              </a:rPr>
              <a:t>eller</a:t>
            </a:r>
            <a:r>
              <a:rPr lang="en-US" sz="2000" b="1" i="1" dirty="0" smtClean="0">
                <a:latin typeface="Calibri" panose="020F0502020204030204" pitchFamily="34" charset="0"/>
              </a:rPr>
              <a:t> </a:t>
            </a:r>
            <a:r>
              <a:rPr lang="en-US" sz="2000" b="1" i="1" dirty="0" err="1" smtClean="0">
                <a:latin typeface="Calibri" panose="020F0502020204030204" pitchFamily="34" charset="0"/>
              </a:rPr>
              <a:t>vad</a:t>
            </a:r>
            <a:r>
              <a:rPr lang="en-US" sz="2000" b="1" i="1" dirty="0" smtClean="0">
                <a:latin typeface="Calibri" panose="020F0502020204030204" pitchFamily="34" charset="0"/>
              </a:rPr>
              <a:t> </a:t>
            </a:r>
            <a:r>
              <a:rPr lang="en-US" sz="2000" b="1" i="1" dirty="0" err="1" smtClean="0">
                <a:latin typeface="Calibri" panose="020F0502020204030204" pitchFamily="34" charset="0"/>
              </a:rPr>
              <a:t>det</a:t>
            </a:r>
            <a:r>
              <a:rPr lang="en-US" sz="2000" b="1" i="1" dirty="0" smtClean="0">
                <a:latin typeface="Calibri" panose="020F0502020204030204" pitchFamily="34" charset="0"/>
              </a:rPr>
              <a:t> </a:t>
            </a:r>
            <a:r>
              <a:rPr lang="en-US" sz="2000" b="1" i="1" dirty="0" err="1" smtClean="0">
                <a:latin typeface="Calibri" panose="020F0502020204030204" pitchFamily="34" charset="0"/>
              </a:rPr>
              <a:t>är</a:t>
            </a:r>
            <a:r>
              <a:rPr lang="en-US" sz="2000" b="1" i="1" dirty="0" smtClean="0">
                <a:latin typeface="Calibri" panose="020F0502020204030204" pitchFamily="34" charset="0"/>
              </a:rPr>
              <a:t> </a:t>
            </a:r>
          </a:p>
          <a:p>
            <a:r>
              <a:rPr lang="en-US" sz="2000" b="1" i="1" dirty="0" smtClean="0">
                <a:latin typeface="Calibri" panose="020F0502020204030204" pitchFamily="34" charset="0"/>
              </a:rPr>
              <a:t>och </a:t>
            </a:r>
            <a:r>
              <a:rPr lang="en-US" sz="2000" b="1" i="1" dirty="0" err="1" smtClean="0">
                <a:latin typeface="Calibri" panose="020F0502020204030204" pitchFamily="34" charset="0"/>
              </a:rPr>
              <a:t>så</a:t>
            </a:r>
            <a:r>
              <a:rPr lang="en-US" sz="2000" b="1" i="1" dirty="0" smtClean="0">
                <a:latin typeface="Calibri" panose="020F0502020204030204" pitchFamily="34" charset="0"/>
              </a:rPr>
              <a:t> </a:t>
            </a:r>
            <a:r>
              <a:rPr lang="en-US" sz="2000" b="1" i="1" dirty="0" err="1" smtClean="0">
                <a:latin typeface="Calibri" panose="020F0502020204030204" pitchFamily="34" charset="0"/>
              </a:rPr>
              <a:t>öppnas</a:t>
            </a:r>
            <a:r>
              <a:rPr lang="en-US" sz="2000" b="1" i="1" dirty="0" smtClean="0">
                <a:latin typeface="Calibri" panose="020F0502020204030204" pitchFamily="34" charset="0"/>
              </a:rPr>
              <a:t> </a:t>
            </a:r>
            <a:r>
              <a:rPr lang="en-US" sz="2000" b="1" i="1" dirty="0" err="1" smtClean="0">
                <a:latin typeface="Calibri" panose="020F0502020204030204" pitchFamily="34" charset="0"/>
              </a:rPr>
              <a:t>det</a:t>
            </a:r>
            <a:r>
              <a:rPr lang="en-US" sz="2000" b="1" i="1" dirty="0" smtClean="0">
                <a:latin typeface="Calibri" panose="020F0502020204030204" pitchFamily="34" charset="0"/>
              </a:rPr>
              <a:t> </a:t>
            </a:r>
            <a:r>
              <a:rPr lang="en-US" sz="2000" b="1" i="1" dirty="0" err="1" smtClean="0">
                <a:latin typeface="Calibri" panose="020F0502020204030204" pitchFamily="34" charset="0"/>
              </a:rPr>
              <a:t>en</a:t>
            </a:r>
            <a:r>
              <a:rPr lang="en-US" sz="2000" b="1" i="1" dirty="0" smtClean="0">
                <a:latin typeface="Calibri" panose="020F0502020204030204" pitchFamily="34" charset="0"/>
              </a:rPr>
              <a:t> </a:t>
            </a:r>
            <a:r>
              <a:rPr lang="en-US" sz="2000" b="1" i="1" dirty="0" err="1" smtClean="0">
                <a:latin typeface="Calibri" panose="020F0502020204030204" pitchFamily="34" charset="0"/>
              </a:rPr>
              <a:t>helt</a:t>
            </a:r>
            <a:r>
              <a:rPr lang="en-US" sz="2000" b="1" i="1" dirty="0" smtClean="0">
                <a:latin typeface="Calibri" panose="020F0502020204030204" pitchFamily="34" charset="0"/>
              </a:rPr>
              <a:t> </a:t>
            </a:r>
            <a:r>
              <a:rPr lang="en-US" sz="2000" b="1" i="1" dirty="0" err="1" smtClean="0">
                <a:latin typeface="Calibri" panose="020F0502020204030204" pitchFamily="34" charset="0"/>
              </a:rPr>
              <a:t>ny</a:t>
            </a:r>
            <a:r>
              <a:rPr lang="en-US" sz="2000" b="1" i="1" dirty="0" smtClean="0">
                <a:latin typeface="Calibri" panose="020F0502020204030204" pitchFamily="34" charset="0"/>
              </a:rPr>
              <a:t> </a:t>
            </a:r>
            <a:r>
              <a:rPr lang="en-US" sz="2000" b="1" i="1" dirty="0" err="1" smtClean="0">
                <a:latin typeface="Calibri" panose="020F0502020204030204" pitchFamily="34" charset="0"/>
              </a:rPr>
              <a:t>människa</a:t>
            </a:r>
            <a:r>
              <a:rPr lang="en-US" sz="2000" b="1" i="1" dirty="0" smtClean="0">
                <a:latin typeface="Calibri" panose="020F0502020204030204" pitchFamily="34" charset="0"/>
              </a:rPr>
              <a:t> </a:t>
            </a:r>
            <a:r>
              <a:rPr lang="en-US" sz="2000" b="1" i="1" dirty="0" err="1" smtClean="0">
                <a:latin typeface="Calibri" panose="020F0502020204030204" pitchFamily="34" charset="0"/>
              </a:rPr>
              <a:t>inom</a:t>
            </a:r>
            <a:r>
              <a:rPr lang="en-US" sz="2000" b="1" i="1" dirty="0" smtClean="0">
                <a:latin typeface="Calibri" panose="020F0502020204030204" pitchFamily="34" charset="0"/>
              </a:rPr>
              <a:t> </a:t>
            </a:r>
            <a:r>
              <a:rPr lang="en-US" sz="2000" b="1" i="1" dirty="0" err="1" smtClean="0">
                <a:latin typeface="Calibri" panose="020F0502020204030204" pitchFamily="34" charset="0"/>
              </a:rPr>
              <a:t>en</a:t>
            </a:r>
            <a:r>
              <a:rPr lang="en-US" sz="2000" b="1" i="1" dirty="0" smtClean="0">
                <a:latin typeface="Calibri" panose="020F0502020204030204" pitchFamily="34" charset="0"/>
              </a:rPr>
              <a:t>. </a:t>
            </a:r>
          </a:p>
          <a:p>
            <a:r>
              <a:rPr lang="en-US" sz="2000" b="1" i="1" dirty="0" smtClean="0">
                <a:latin typeface="Calibri" panose="020F0502020204030204" pitchFamily="34" charset="0"/>
              </a:rPr>
              <a:t>Jag vet </a:t>
            </a:r>
            <a:r>
              <a:rPr lang="en-US" sz="2000" b="1" i="1" dirty="0" err="1" smtClean="0">
                <a:latin typeface="Calibri" panose="020F0502020204030204" pitchFamily="34" charset="0"/>
              </a:rPr>
              <a:t>inte</a:t>
            </a:r>
            <a:r>
              <a:rPr lang="en-US" sz="2000" b="1" i="1" dirty="0" smtClean="0">
                <a:latin typeface="Calibri" panose="020F0502020204030204" pitchFamily="34" charset="0"/>
              </a:rPr>
              <a:t> </a:t>
            </a:r>
            <a:r>
              <a:rPr lang="en-US" sz="2000" b="1" i="1" dirty="0" err="1" smtClean="0">
                <a:latin typeface="Calibri" panose="020F0502020204030204" pitchFamily="34" charset="0"/>
              </a:rPr>
              <a:t>vad</a:t>
            </a:r>
            <a:r>
              <a:rPr lang="en-US" sz="2000" b="1" i="1" dirty="0" smtClean="0">
                <a:latin typeface="Calibri" panose="020F0502020204030204" pitchFamily="34" charset="0"/>
              </a:rPr>
              <a:t> </a:t>
            </a:r>
            <a:r>
              <a:rPr lang="en-US" sz="2000" b="1" i="1" dirty="0" err="1" smtClean="0">
                <a:latin typeface="Calibri" panose="020F0502020204030204" pitchFamily="34" charset="0"/>
              </a:rPr>
              <a:t>det</a:t>
            </a:r>
            <a:r>
              <a:rPr lang="en-US" sz="2000" b="1" i="1" dirty="0" smtClean="0">
                <a:latin typeface="Calibri" panose="020F0502020204030204" pitchFamily="34" charset="0"/>
              </a:rPr>
              <a:t> </a:t>
            </a:r>
            <a:r>
              <a:rPr lang="en-US" sz="2000" b="1" i="1" dirty="0" err="1" smtClean="0">
                <a:latin typeface="Calibri" panose="020F0502020204030204" pitchFamily="34" charset="0"/>
              </a:rPr>
              <a:t>är</a:t>
            </a:r>
            <a:r>
              <a:rPr lang="en-US" sz="2000" b="1" i="1" dirty="0" smtClean="0">
                <a:latin typeface="Calibri" panose="020F0502020204030204" pitchFamily="34" charset="0"/>
              </a:rPr>
              <a:t> men </a:t>
            </a:r>
            <a:r>
              <a:rPr lang="en-US" sz="2000" b="1" i="1" dirty="0" err="1" smtClean="0">
                <a:latin typeface="Calibri" panose="020F0502020204030204" pitchFamily="34" charset="0"/>
              </a:rPr>
              <a:t>så</a:t>
            </a:r>
            <a:r>
              <a:rPr lang="en-US" sz="2000" b="1" i="1" dirty="0" smtClean="0">
                <a:latin typeface="Calibri" panose="020F0502020204030204" pitchFamily="34" charset="0"/>
              </a:rPr>
              <a:t> </a:t>
            </a:r>
            <a:r>
              <a:rPr lang="en-US" sz="2000" b="1" i="1" dirty="0" err="1" smtClean="0">
                <a:latin typeface="Calibri" panose="020F0502020204030204" pitchFamily="34" charset="0"/>
              </a:rPr>
              <a:t>känner</a:t>
            </a:r>
            <a:r>
              <a:rPr lang="en-US" sz="2000" b="1" i="1" dirty="0" smtClean="0">
                <a:latin typeface="Calibri" panose="020F0502020204030204" pitchFamily="34" charset="0"/>
              </a:rPr>
              <a:t> jag </a:t>
            </a:r>
            <a:r>
              <a:rPr lang="en-US" sz="2000" b="1" i="1" dirty="0" err="1" smtClean="0">
                <a:latin typeface="Calibri" panose="020F0502020204030204" pitchFamily="34" charset="0"/>
              </a:rPr>
              <a:t>iallafall</a:t>
            </a:r>
            <a:r>
              <a:rPr lang="en-US" sz="2000" b="1" i="1" dirty="0" smtClean="0">
                <a:latin typeface="Calibri" panose="020F0502020204030204" pitchFamily="34" charset="0"/>
              </a:rPr>
              <a:t>.” </a:t>
            </a:r>
          </a:p>
          <a:p>
            <a:endParaRPr lang="en-US" sz="2000" b="1" i="1" dirty="0">
              <a:latin typeface="Calibri" panose="020F0502020204030204" pitchFamily="34" charset="0"/>
            </a:endParaRPr>
          </a:p>
        </p:txBody>
      </p:sp>
      <p:pic>
        <p:nvPicPr>
          <p:cNvPr id="5" name="Picture 5" descr="pla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6818" y="1268760"/>
            <a:ext cx="3825182" cy="3825182"/>
          </a:xfrm>
          <a:prstGeom prst="rect">
            <a:avLst/>
          </a:prstGeom>
          <a:noFill/>
          <a:effectLst>
            <a:softEdge rad="1143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21955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4"/>
          <p:cNvPicPr>
            <a:picLocks noChangeAspect="1"/>
          </p:cNvPicPr>
          <p:nvPr/>
        </p:nvPicPr>
        <p:blipFill>
          <a:blip r:embed="rId2"/>
          <a:stretch>
            <a:fillRect/>
          </a:stretch>
        </p:blipFill>
        <p:spPr>
          <a:xfrm>
            <a:off x="1057073" y="548457"/>
            <a:ext cx="7140575" cy="2376487"/>
          </a:xfrm>
          <a:prstGeom prst="rect">
            <a:avLst/>
          </a:prstGeom>
          <a:effectLst>
            <a:softEdge rad="88900"/>
          </a:effectLst>
        </p:spPr>
      </p:pic>
      <p:pic>
        <p:nvPicPr>
          <p:cNvPr id="3" name="Platshållare för innehåll 5"/>
          <p:cNvPicPr>
            <a:picLocks noChangeAspect="1"/>
          </p:cNvPicPr>
          <p:nvPr/>
        </p:nvPicPr>
        <p:blipFill>
          <a:blip r:embed="rId3"/>
          <a:stretch>
            <a:fillRect/>
          </a:stretch>
        </p:blipFill>
        <p:spPr>
          <a:xfrm>
            <a:off x="1907704" y="2997671"/>
            <a:ext cx="5578475" cy="3095625"/>
          </a:xfrm>
          <a:prstGeom prst="rect">
            <a:avLst/>
          </a:prstGeom>
          <a:effectLst>
            <a:softEdge rad="101600"/>
          </a:effectLst>
        </p:spPr>
      </p:pic>
      <p:sp>
        <p:nvSpPr>
          <p:cNvPr id="4" name="Ellips 3"/>
          <p:cNvSpPr/>
          <p:nvPr/>
        </p:nvSpPr>
        <p:spPr>
          <a:xfrm>
            <a:off x="5795181" y="4173004"/>
            <a:ext cx="691679" cy="252387"/>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textruta 4"/>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0113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 name="Object 9"/>
          <p:cNvGraphicFramePr>
            <a:graphicFrameLocks noGrp="1" noChangeAspect="1"/>
          </p:cNvGraphicFramePr>
          <p:nvPr>
            <p:ph idx="1"/>
            <p:extLst>
              <p:ext uri="{D42A27DB-BD31-4B8C-83A1-F6EECF244321}">
                <p14:modId xmlns:p14="http://schemas.microsoft.com/office/powerpoint/2010/main" val="2553907224"/>
              </p:ext>
            </p:extLst>
          </p:nvPr>
        </p:nvGraphicFramePr>
        <p:xfrm>
          <a:off x="2123728" y="2636912"/>
          <a:ext cx="5366903" cy="3566740"/>
        </p:xfrm>
        <a:graphic>
          <a:graphicData uri="http://schemas.openxmlformats.org/presentationml/2006/ole">
            <mc:AlternateContent xmlns:mc="http://schemas.openxmlformats.org/markup-compatibility/2006">
              <mc:Choice xmlns:v="urn:schemas-microsoft-com:vml" Requires="v">
                <p:oleObj spid="_x0000_s1083" name="Diagram" r:id="rId4" imgW="5943600" imgH="3949700" progId="Excel.Chart.8">
                  <p:embed/>
                </p:oleObj>
              </mc:Choice>
              <mc:Fallback>
                <p:oleObj name="Diagram" r:id="rId4" imgW="5943600" imgH="39497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728" y="2636912"/>
                        <a:ext cx="5366903" cy="3566740"/>
                      </a:xfrm>
                      <a:prstGeom prst="rect">
                        <a:avLst/>
                      </a:prstGeom>
                      <a:noFill/>
                      <a:ln>
                        <a:noFill/>
                      </a:ln>
                      <a:effectLst/>
                      <a:extLst/>
                    </p:spPr>
                  </p:pic>
                </p:oleObj>
              </mc:Fallback>
            </mc:AlternateContent>
          </a:graphicData>
        </a:graphic>
      </p:graphicFrame>
      <p:sp>
        <p:nvSpPr>
          <p:cNvPr id="7" name="Rubrik 6"/>
          <p:cNvSpPr txBox="1">
            <a:spLocks noGrp="1"/>
          </p:cNvSpPr>
          <p:nvPr>
            <p:ph type="title"/>
          </p:nvPr>
        </p:nvSpPr>
        <p:spPr>
          <a:xfrm>
            <a:off x="539552" y="903203"/>
            <a:ext cx="8229600" cy="1200329"/>
          </a:xfrm>
          <a:prstGeom prst="rect">
            <a:avLst/>
          </a:prstGeom>
          <a:noFill/>
        </p:spPr>
        <p:txBody>
          <a:bodyPr wrap="square" rtlCol="0">
            <a:spAutoFit/>
          </a:bodyPr>
          <a:lstStyle/>
          <a:p>
            <a:pPr algn="l"/>
            <a:r>
              <a:rPr lang="sv-SE" sz="1800" u="sng" dirty="0">
                <a:latin typeface="Calibri" panose="020F0502020204030204" pitchFamily="34" charset="0"/>
                <a:cs typeface="Times New Roman" panose="02020603050405020304" pitchFamily="18" charset="0"/>
              </a:rPr>
              <a:t>Kostnadseffektiviteten berodde </a:t>
            </a:r>
            <a:r>
              <a:rPr lang="sv-SE" sz="1800" u="sng" dirty="0" smtClean="0">
                <a:latin typeface="Calibri" panose="020F0502020204030204" pitchFamily="34" charset="0"/>
                <a:cs typeface="Times New Roman" panose="02020603050405020304" pitchFamily="18" charset="0"/>
              </a:rPr>
              <a:t>på:</a:t>
            </a:r>
          </a:p>
          <a:p>
            <a:pPr algn="l"/>
            <a:r>
              <a:rPr lang="sv-SE" sz="1800" dirty="0" smtClean="0">
                <a:latin typeface="Calibri" panose="020F0502020204030204" pitchFamily="34" charset="0"/>
                <a:cs typeface="Times New Roman" panose="02020603050405020304" pitchFamily="18" charset="0"/>
              </a:rPr>
              <a:t>1. billig insats</a:t>
            </a:r>
            <a:br>
              <a:rPr lang="sv-SE" sz="1800" dirty="0" smtClean="0">
                <a:latin typeface="Calibri" panose="020F0502020204030204" pitchFamily="34" charset="0"/>
                <a:cs typeface="Times New Roman" panose="02020603050405020304" pitchFamily="18" charset="0"/>
              </a:rPr>
            </a:br>
            <a:r>
              <a:rPr lang="sv-SE" sz="1800" dirty="0" smtClean="0">
                <a:latin typeface="Calibri" panose="020F0502020204030204" pitchFamily="34" charset="0"/>
                <a:cs typeface="Times New Roman" panose="02020603050405020304" pitchFamily="18" charset="0"/>
              </a:rPr>
              <a:t>2. minskat </a:t>
            </a:r>
            <a:r>
              <a:rPr lang="sv-SE" sz="1800" dirty="0">
                <a:latin typeface="Calibri" panose="020F0502020204030204" pitchFamily="34" charset="0"/>
                <a:cs typeface="Times New Roman" panose="02020603050405020304" pitchFamily="18" charset="0"/>
              </a:rPr>
              <a:t>antal skolsköterskebesök (dansgruppen </a:t>
            </a:r>
            <a:r>
              <a:rPr lang="sv-SE" sz="1800" dirty="0" smtClean="0">
                <a:latin typeface="Calibri" panose="020F0502020204030204" pitchFamily="34" charset="0"/>
                <a:cs typeface="Times New Roman" panose="02020603050405020304" pitchFamily="18" charset="0"/>
              </a:rPr>
              <a:t>minskade 54 %, kontrollgrupp </a:t>
            </a:r>
            <a:r>
              <a:rPr lang="sv-SE" sz="1800" dirty="0">
                <a:latin typeface="Calibri" panose="020F0502020204030204" pitchFamily="34" charset="0"/>
                <a:cs typeface="Times New Roman" panose="02020603050405020304" pitchFamily="18" charset="0"/>
              </a:rPr>
              <a:t>25 </a:t>
            </a:r>
            <a:r>
              <a:rPr lang="sv-SE" sz="1800" dirty="0" smtClean="0">
                <a:latin typeface="Calibri" panose="020F0502020204030204" pitchFamily="34" charset="0"/>
                <a:cs typeface="Times New Roman" panose="02020603050405020304" pitchFamily="18" charset="0"/>
              </a:rPr>
              <a:t>%) </a:t>
            </a:r>
            <a:br>
              <a:rPr lang="sv-SE" sz="1800" dirty="0" smtClean="0">
                <a:latin typeface="Calibri" panose="020F0502020204030204" pitchFamily="34" charset="0"/>
                <a:cs typeface="Times New Roman" panose="02020603050405020304" pitchFamily="18" charset="0"/>
              </a:rPr>
            </a:br>
            <a:r>
              <a:rPr lang="sv-SE" sz="1800" dirty="0" smtClean="0">
                <a:latin typeface="Calibri" panose="020F0502020204030204" pitchFamily="34" charset="0"/>
                <a:cs typeface="Times New Roman" panose="02020603050405020304" pitchFamily="18" charset="0"/>
              </a:rPr>
              <a:t>3. vinster </a:t>
            </a:r>
            <a:r>
              <a:rPr lang="sv-SE" sz="1800" dirty="0">
                <a:latin typeface="Calibri" panose="020F0502020204030204" pitchFamily="34" charset="0"/>
                <a:cs typeface="Times New Roman" panose="02020603050405020304" pitchFamily="18" charset="0"/>
              </a:rPr>
              <a:t>i livskvalitet </a:t>
            </a:r>
            <a:r>
              <a:rPr lang="sv-SE" sz="1400" dirty="0">
                <a:latin typeface="Calibri" panose="020F0502020204030204" pitchFamily="34" charset="0"/>
                <a:cs typeface="Times New Roman" panose="02020603050405020304" pitchFamily="18" charset="0"/>
              </a:rPr>
              <a:t>(</a:t>
            </a:r>
            <a:r>
              <a:rPr lang="sv-SE" sz="1400" i="1" dirty="0">
                <a:latin typeface="Calibri" panose="020F0502020204030204" pitchFamily="34" charset="0"/>
                <a:cs typeface="Times New Roman" panose="02020603050405020304" pitchFamily="18" charset="0"/>
              </a:rPr>
              <a:t>p</a:t>
            </a:r>
            <a:r>
              <a:rPr lang="sv-SE" sz="1400" dirty="0">
                <a:latin typeface="Calibri" panose="020F0502020204030204" pitchFamily="34" charset="0"/>
                <a:cs typeface="Times New Roman" panose="02020603050405020304" pitchFamily="18" charset="0"/>
              </a:rPr>
              <a:t> =.04) </a:t>
            </a:r>
            <a:r>
              <a:rPr lang="sv-SE" sz="1800" dirty="0">
                <a:latin typeface="Calibri" panose="020F0502020204030204" pitchFamily="34" charset="0"/>
                <a:cs typeface="Times New Roman" panose="02020603050405020304" pitchFamily="18" charset="0"/>
              </a:rPr>
              <a:t>räknat i QALY </a:t>
            </a:r>
            <a:r>
              <a:rPr lang="sv-SE" sz="1400" dirty="0">
                <a:latin typeface="Calibri" panose="020F0502020204030204" pitchFamily="34" charset="0"/>
                <a:cs typeface="Times New Roman" panose="02020603050405020304" pitchFamily="18" charset="0"/>
              </a:rPr>
              <a:t>(vinst = 0.1</a:t>
            </a:r>
            <a:r>
              <a:rPr lang="sv-SE" sz="1400" dirty="0" smtClean="0">
                <a:latin typeface="Calibri" panose="020F0502020204030204" pitchFamily="34" charset="0"/>
                <a:cs typeface="Times New Roman" panose="02020603050405020304" pitchFamily="18" charset="0"/>
              </a:rPr>
              <a:t>):</a:t>
            </a:r>
          </a:p>
        </p:txBody>
      </p:sp>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8972050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rastkraga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16" y="3645024"/>
            <a:ext cx="3247264" cy="2174507"/>
          </a:xfrm>
          <a:prstGeom prst="rect">
            <a:avLst/>
          </a:prstGeom>
          <a:effectLst>
            <a:softEdge rad="215900"/>
          </a:effec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90500"/>
            <a:ext cx="8064896" cy="306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ruta 3"/>
          <p:cNvSpPr txBox="1"/>
          <p:nvPr/>
        </p:nvSpPr>
        <p:spPr>
          <a:xfrm>
            <a:off x="4211960" y="3810000"/>
            <a:ext cx="4610100" cy="1754326"/>
          </a:xfrm>
          <a:prstGeom prst="rect">
            <a:avLst/>
          </a:prstGeom>
          <a:noFill/>
        </p:spPr>
        <p:txBody>
          <a:bodyPr wrap="square" rtlCol="0">
            <a:spAutoFit/>
          </a:bodyPr>
          <a:lstStyle/>
          <a:p>
            <a:r>
              <a:rPr lang="sv-SE" i="1" dirty="0">
                <a:latin typeface="Calibri" panose="020F0502020204030204" pitchFamily="34" charset="0"/>
                <a:cs typeface="Times New Roman" panose="02020603050405020304" pitchFamily="18" charset="0"/>
              </a:rPr>
              <a:t>”För det, ja, för i hela samhället är ju så att det är liksom betyg eller poäng eller liksom typ och det är det så skönt och komma till dansen för då kan man liksom släppa allting annat och liksom bara vara där. Utan att hålla på och prestera någonting eller så. Det är jätte bra.” </a:t>
            </a:r>
            <a:endParaRPr lang="sv-SE" dirty="0">
              <a:latin typeface="Calibri" panose="020F0502020204030204" pitchFamily="34" charset="0"/>
              <a:cs typeface="Times New Roman" panose="02020603050405020304" pitchFamily="18" charset="0"/>
            </a:endParaRPr>
          </a:p>
        </p:txBody>
      </p:sp>
      <p:sp>
        <p:nvSpPr>
          <p:cNvPr id="5" name="textruta 4"/>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49776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Platshållare för datum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26EA0-4DC4-C946-9230-D6232FEC6D1B}" type="datetime1">
              <a:rPr lang="sv-SE" sz="1000">
                <a:cs typeface="Arial" charset="0"/>
              </a:rPr>
              <a:pPr eaLnBrk="1" hangingPunct="1"/>
              <a:t>2016-08-11</a:t>
            </a:fld>
            <a:endParaRPr lang="sv-SE" sz="1000">
              <a:cs typeface="Arial" charset="0"/>
            </a:endParaRPr>
          </a:p>
        </p:txBody>
      </p:sp>
      <p:sp>
        <p:nvSpPr>
          <p:cNvPr id="9220" name="Platshållare för bildnumm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39CCD2-A17A-B94D-9E12-7641E5C47BB5}" type="slidenum">
              <a:rPr lang="sv-SE" sz="1000">
                <a:cs typeface="Arial" charset="0"/>
              </a:rPr>
              <a:pPr eaLnBrk="1" hangingPunct="1"/>
              <a:t>3</a:t>
            </a:fld>
            <a:endParaRPr lang="sv-SE" sz="1000">
              <a:cs typeface="Arial"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4716" y="603149"/>
            <a:ext cx="7508483" cy="453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8075221" y="261257"/>
            <a:ext cx="973776" cy="11756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46983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leaf.png"/>
          <p:cNvPicPr>
            <a:picLocks noGrp="1" noChangeAspect="1"/>
          </p:cNvPicPr>
          <p:nvPr>
            <p:ph sz="half" idx="1"/>
          </p:nvPr>
        </p:nvPicPr>
        <p:blipFill>
          <a:blip r:embed="rId3">
            <a:extLst>
              <a:ext uri="{28A0092B-C50C-407E-A947-70E740481C1C}">
                <a14:useLocalDpi xmlns:a14="http://schemas.microsoft.com/office/drawing/2010/main" val="0"/>
              </a:ext>
            </a:extLst>
          </a:blip>
          <a:srcRect t="3525" b="3525"/>
          <a:stretch>
            <a:fillRect/>
          </a:stretch>
        </p:blipFill>
        <p:spPr>
          <a:xfrm>
            <a:off x="457200" y="1124744"/>
            <a:ext cx="4038600" cy="5001419"/>
          </a:xfrm>
          <a:prstGeom prst="rect">
            <a:avLst/>
          </a:prstGeom>
          <a:ln>
            <a:noFill/>
          </a:ln>
          <a:effectLst>
            <a:softEdge rad="112500"/>
          </a:effectLst>
        </p:spPr>
      </p:pic>
      <p:sp>
        <p:nvSpPr>
          <p:cNvPr id="6" name="Rectangle 4"/>
          <p:cNvSpPr>
            <a:spLocks noGrp="1" noChangeArrowheads="1"/>
          </p:cNvSpPr>
          <p:nvPr>
            <p:ph type="title"/>
          </p:nvPr>
        </p:nvSpPr>
        <p:spPr bwMode="auto">
          <a:xfrm>
            <a:off x="518864" y="908720"/>
            <a:ext cx="8229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5785" tIns="47893" rIns="95785" bIns="47893"/>
          <a:lstStyle/>
          <a:p>
            <a:pPr marL="358775" indent="-358775" algn="ctr" defTabSz="957263">
              <a:spcBef>
                <a:spcPct val="20000"/>
              </a:spcBef>
              <a:buClr>
                <a:schemeClr val="accent1"/>
              </a:buClr>
              <a:buFont typeface="Wingdings" charset="0"/>
              <a:buNone/>
              <a:defRPr/>
            </a:pPr>
            <a:r>
              <a:rPr lang="sv-SE" sz="2600" b="1" dirty="0">
                <a:latin typeface="Calibri" charset="0"/>
              </a:rPr>
              <a:t> </a:t>
            </a:r>
            <a:r>
              <a:rPr lang="sv-SE" sz="2600" b="1" dirty="0" smtClean="0">
                <a:latin typeface="Calibri" charset="0"/>
              </a:rPr>
              <a:t>Fokusskifte</a:t>
            </a:r>
            <a:endParaRPr lang="sv-SE" sz="2600" b="1" dirty="0">
              <a:latin typeface="Calibri" charset="0"/>
            </a:endParaRPr>
          </a:p>
          <a:p>
            <a:pPr marL="358775" indent="-358775" algn="ctr" defTabSz="957263">
              <a:spcBef>
                <a:spcPct val="20000"/>
              </a:spcBef>
              <a:buClr>
                <a:schemeClr val="accent1"/>
              </a:buClr>
              <a:buFont typeface="Wingdings" charset="0"/>
              <a:buNone/>
              <a:defRPr/>
            </a:pPr>
            <a:endParaRPr lang="sv-SE" i="1" dirty="0">
              <a:latin typeface="Calibri" charset="0"/>
            </a:endParaRPr>
          </a:p>
        </p:txBody>
      </p:sp>
      <p:sp>
        <p:nvSpPr>
          <p:cNvPr id="7" name="Platshållare för innehåll 6"/>
          <p:cNvSpPr>
            <a:spLocks noGrp="1"/>
          </p:cNvSpPr>
          <p:nvPr>
            <p:ph sz="half" idx="2"/>
          </p:nvPr>
        </p:nvSpPr>
        <p:spPr>
          <a:xfrm>
            <a:off x="4648200" y="1827631"/>
            <a:ext cx="4038600" cy="3028521"/>
          </a:xfrm>
          <a:prstGeom prst="rect">
            <a:avLst/>
          </a:prstGeom>
        </p:spPr>
        <p:txBody>
          <a:bodyPr wrap="square">
            <a:spAutoFit/>
          </a:bodyPr>
          <a:lstStyle/>
          <a:p>
            <a:pPr marL="285750" indent="-285750">
              <a:buFont typeface="Arial"/>
              <a:buChar char="•"/>
              <a:defRPr/>
            </a:pPr>
            <a:r>
              <a:rPr lang="sv-SE" sz="1800" b="1" dirty="0" smtClean="0">
                <a:latin typeface="Calibri" charset="0"/>
                <a:ea typeface="ＭＳ Ｐゴシック" charset="0"/>
              </a:rPr>
              <a:t>Inifrånperspektiv</a:t>
            </a:r>
          </a:p>
          <a:p>
            <a:pPr marL="285750" indent="-285750">
              <a:buFont typeface="Arial"/>
              <a:buChar char="•"/>
              <a:defRPr/>
            </a:pPr>
            <a:endParaRPr lang="sv-SE" sz="1800" b="1" dirty="0" smtClean="0">
              <a:latin typeface="Calibri" charset="0"/>
              <a:ea typeface="ＭＳ Ｐゴシック" charset="0"/>
            </a:endParaRPr>
          </a:p>
          <a:p>
            <a:pPr marL="285750" indent="-285750">
              <a:buFont typeface="Arial"/>
              <a:buChar char="•"/>
              <a:defRPr/>
            </a:pPr>
            <a:r>
              <a:rPr lang="sv-SE" sz="1800" b="1" dirty="0" smtClean="0">
                <a:latin typeface="Calibri" charset="0"/>
                <a:ea typeface="ＭＳ Ｐゴシック" charset="0"/>
              </a:rPr>
              <a:t>Aktivera </a:t>
            </a:r>
            <a:r>
              <a:rPr lang="sv-SE" sz="1800" b="1" dirty="0">
                <a:latin typeface="Calibri" charset="0"/>
                <a:ea typeface="ＭＳ Ｐゴシック" charset="0"/>
              </a:rPr>
              <a:t>sinnen istället för tankar</a:t>
            </a:r>
          </a:p>
          <a:p>
            <a:pPr marL="0" indent="0">
              <a:buNone/>
              <a:defRPr/>
            </a:pPr>
            <a:endParaRPr lang="sv-SE" sz="1800" b="1" dirty="0">
              <a:latin typeface="Calibri" charset="0"/>
              <a:ea typeface="ＭＳ Ｐゴシック" charset="0"/>
            </a:endParaRPr>
          </a:p>
          <a:p>
            <a:pPr marL="285750" indent="-285750">
              <a:buFont typeface="Arial"/>
              <a:buChar char="•"/>
              <a:defRPr/>
            </a:pPr>
            <a:r>
              <a:rPr lang="sv-SE" sz="1800" b="1" dirty="0">
                <a:latin typeface="Calibri" charset="0"/>
                <a:ea typeface="ＭＳ Ｐゴシック" charset="0"/>
              </a:rPr>
              <a:t>Mental återhämtning i vaket tillstånd</a:t>
            </a:r>
          </a:p>
          <a:p>
            <a:pPr marL="0" indent="0">
              <a:buNone/>
              <a:defRPr/>
            </a:pPr>
            <a:endParaRPr lang="sv-SE" sz="1800" b="1" dirty="0">
              <a:latin typeface="Calibri" charset="0"/>
              <a:ea typeface="ＭＳ Ｐゴシック" charset="0"/>
            </a:endParaRPr>
          </a:p>
          <a:p>
            <a:pPr marL="285750" indent="-285750">
              <a:buFont typeface="Arial"/>
              <a:buChar char="•"/>
              <a:defRPr/>
            </a:pPr>
            <a:r>
              <a:rPr lang="sv-SE" sz="1800" b="1" dirty="0">
                <a:latin typeface="Calibri" charset="0"/>
                <a:ea typeface="ＭＳ Ｐゴシック" charset="0"/>
              </a:rPr>
              <a:t>Uppmärksamhetsträning</a:t>
            </a:r>
          </a:p>
          <a:p>
            <a:pPr marL="285750" indent="-285750">
              <a:buFont typeface="Arial"/>
              <a:buChar char="•"/>
              <a:defRPr/>
            </a:pPr>
            <a:endParaRPr lang="sv-SE" sz="1800" b="1" dirty="0">
              <a:latin typeface="Calibri" charset="0"/>
              <a:ea typeface="ＭＳ Ｐゴシック" charset="0"/>
            </a:endParaRPr>
          </a:p>
          <a:p>
            <a:pPr marL="285750" indent="-285750">
              <a:buFont typeface="Arial"/>
              <a:buChar char="•"/>
              <a:defRPr/>
            </a:pPr>
            <a:r>
              <a:rPr lang="sv-SE" sz="1800" b="1" dirty="0">
                <a:latin typeface="Calibri" charset="0"/>
                <a:ea typeface="ＭＳ Ｐゴシック" charset="0"/>
              </a:rPr>
              <a:t>Inte </a:t>
            </a:r>
            <a:r>
              <a:rPr lang="sv-SE" sz="1800" b="1" dirty="0" smtClean="0">
                <a:latin typeface="Calibri" charset="0"/>
                <a:ea typeface="ＭＳ Ｐゴシック" charset="0"/>
              </a:rPr>
              <a:t>värdera</a:t>
            </a:r>
          </a:p>
        </p:txBody>
      </p:sp>
      <p:sp>
        <p:nvSpPr>
          <p:cNvPr id="8" name="textruta 7"/>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750771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56109" y="620688"/>
            <a:ext cx="7388299" cy="1512168"/>
          </a:xfrm>
        </p:spPr>
        <p:txBody>
          <a:bodyPr>
            <a:normAutofit/>
          </a:bodyPr>
          <a:lstStyle/>
          <a:p>
            <a:r>
              <a:rPr lang="sv-SE" sz="2800" b="1" dirty="0" smtClean="0">
                <a:latin typeface="Calibri"/>
                <a:cs typeface="Calibri"/>
              </a:rPr>
              <a:t>Fler möjliga </a:t>
            </a:r>
            <a:r>
              <a:rPr lang="sv-SE" sz="2800" b="1" dirty="0" smtClean="0">
                <a:latin typeface="Calibri"/>
                <a:cs typeface="Calibri"/>
              </a:rPr>
              <a:t>verkningsmekanismer </a:t>
            </a:r>
            <a:endParaRPr lang="en-GB" sz="2800" b="1" dirty="0">
              <a:solidFill>
                <a:schemeClr val="tx1"/>
              </a:solidFill>
              <a:latin typeface="Calibri"/>
              <a:cs typeface="Calibri"/>
            </a:endParaRPr>
          </a:p>
        </p:txBody>
      </p:sp>
      <p:sp>
        <p:nvSpPr>
          <p:cNvPr id="3" name="Underrubrik 2"/>
          <p:cNvSpPr>
            <a:spLocks noGrp="1"/>
          </p:cNvSpPr>
          <p:nvPr>
            <p:ph type="subTitle" idx="1"/>
          </p:nvPr>
        </p:nvSpPr>
        <p:spPr>
          <a:xfrm>
            <a:off x="4572001" y="2526803"/>
            <a:ext cx="4248472" cy="3589354"/>
          </a:xfrm>
        </p:spPr>
        <p:txBody>
          <a:bodyPr>
            <a:normAutofit/>
          </a:bodyPr>
          <a:lstStyle/>
          <a:p>
            <a:pPr algn="l"/>
            <a:r>
              <a:rPr lang="en-GB" dirty="0" smtClean="0"/>
              <a:t> </a:t>
            </a:r>
          </a:p>
        </p:txBody>
      </p:sp>
      <p:pic>
        <p:nvPicPr>
          <p:cNvPr id="4" name="Bildobjekt 3" descr="bild murgron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04" y="3284984"/>
            <a:ext cx="2933110" cy="2327117"/>
          </a:xfrm>
          <a:prstGeom prst="rect">
            <a:avLst/>
          </a:prstGeom>
          <a:effectLst>
            <a:softEdge rad="469900"/>
          </a:effectLst>
          <a:scene3d>
            <a:camera prst="orthographicFront">
              <a:rot lat="20999989" lon="21299997" rev="20340000"/>
            </a:camera>
            <a:lightRig rig="threePt" dir="t"/>
          </a:scene3d>
        </p:spPr>
      </p:pic>
      <p:graphicFrame>
        <p:nvGraphicFramePr>
          <p:cNvPr id="5" name="Tabell 4"/>
          <p:cNvGraphicFramePr>
            <a:graphicFrameLocks noGrp="1"/>
          </p:cNvGraphicFramePr>
          <p:nvPr>
            <p:extLst>
              <p:ext uri="{D42A27DB-BD31-4B8C-83A1-F6EECF244321}">
                <p14:modId xmlns:p14="http://schemas.microsoft.com/office/powerpoint/2010/main" val="1242265904"/>
              </p:ext>
            </p:extLst>
          </p:nvPr>
        </p:nvGraphicFramePr>
        <p:xfrm>
          <a:off x="3563888" y="1988840"/>
          <a:ext cx="5040560" cy="3750513"/>
        </p:xfrm>
        <a:graphic>
          <a:graphicData uri="http://schemas.openxmlformats.org/drawingml/2006/table">
            <a:tbl>
              <a:tblPr/>
              <a:tblGrid>
                <a:gridCol w="5040560"/>
              </a:tblGrid>
              <a:tr h="3282981">
                <a:tc>
                  <a:txBody>
                    <a:bodyPr/>
                    <a:lstStyle/>
                    <a:p>
                      <a:pPr marL="285750" indent="-285750">
                        <a:lnSpc>
                          <a:spcPct val="115000"/>
                        </a:lnSpc>
                        <a:spcAft>
                          <a:spcPts val="1000"/>
                        </a:spcAft>
                        <a:buFont typeface="Arial" panose="020B0604020202020204" pitchFamily="34" charset="0"/>
                        <a:buChar char="•"/>
                      </a:pPr>
                      <a:endParaRPr lang="sv-SE" sz="1700" b="1" dirty="0" smtClean="0">
                        <a:effectLst/>
                        <a:latin typeface="Calibri"/>
                        <a:ea typeface="Calibri"/>
                        <a:cs typeface="Times New Roman"/>
                      </a:endParaRPr>
                    </a:p>
                    <a:p>
                      <a:pPr marL="285750" indent="-285750">
                        <a:lnSpc>
                          <a:spcPct val="115000"/>
                        </a:lnSpc>
                        <a:spcAft>
                          <a:spcPts val="1000"/>
                        </a:spcAft>
                        <a:buFont typeface="Arial" panose="020B0604020202020204" pitchFamily="34" charset="0"/>
                        <a:buChar char="•"/>
                      </a:pPr>
                      <a:r>
                        <a:rPr lang="sv-SE" sz="1800" b="1" dirty="0" smtClean="0">
                          <a:effectLst/>
                          <a:latin typeface="Calibri"/>
                          <a:ea typeface="Calibri"/>
                          <a:cs typeface="Times New Roman"/>
                        </a:rPr>
                        <a:t>Distraktion</a:t>
                      </a:r>
                      <a:endParaRPr lang="sv-SE" sz="1800" b="1" dirty="0" smtClean="0">
                        <a:effectLst/>
                        <a:latin typeface="Calibri"/>
                        <a:ea typeface="Calibri"/>
                        <a:cs typeface="Times New Roman"/>
                      </a:endParaRPr>
                    </a:p>
                    <a:p>
                      <a:pPr marL="285750" marR="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sv-SE" sz="1800" b="1" dirty="0" smtClean="0">
                          <a:effectLst/>
                          <a:latin typeface="Calibri"/>
                          <a:ea typeface="Calibri"/>
                          <a:cs typeface="Times New Roman"/>
                        </a:rPr>
                        <a:t>RELAXATION</a:t>
                      </a:r>
                      <a:r>
                        <a:rPr lang="sv-SE" sz="1800" b="1" baseline="0" dirty="0" smtClean="0">
                          <a:effectLst/>
                          <a:latin typeface="Calibri"/>
                          <a:ea typeface="Calibri"/>
                          <a:cs typeface="Times New Roman"/>
                        </a:rPr>
                        <a:t> RESPONSE</a:t>
                      </a:r>
                    </a:p>
                    <a:p>
                      <a:pPr marL="285750" marR="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sv-SE" sz="1800" b="1" baseline="0" dirty="0" smtClean="0">
                          <a:effectLst/>
                          <a:latin typeface="Calibri"/>
                          <a:ea typeface="Calibri"/>
                          <a:cs typeface="Times New Roman"/>
                        </a:rPr>
                        <a:t>Givet att vi är människor = rörelse, tillhörighet</a:t>
                      </a:r>
                    </a:p>
                    <a:p>
                      <a:pPr marL="285750" marR="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sv-SE" sz="1800" b="1" dirty="0" smtClean="0">
                          <a:effectLst/>
                          <a:latin typeface="Calibri"/>
                          <a:ea typeface="Calibri"/>
                          <a:cs typeface="Times New Roman"/>
                        </a:rPr>
                        <a:t>Känslohjärnan</a:t>
                      </a:r>
                      <a:r>
                        <a:rPr lang="sv-SE" sz="1800" b="1" baseline="0" dirty="0" smtClean="0">
                          <a:effectLst/>
                          <a:latin typeface="Calibri"/>
                          <a:ea typeface="Calibri"/>
                          <a:cs typeface="Times New Roman"/>
                        </a:rPr>
                        <a:t> ”</a:t>
                      </a:r>
                      <a:r>
                        <a:rPr lang="sv-SE" sz="1800" b="1" dirty="0" smtClean="0">
                          <a:effectLst/>
                          <a:latin typeface="Calibri"/>
                          <a:ea typeface="Calibri"/>
                          <a:cs typeface="Times New Roman"/>
                        </a:rPr>
                        <a:t>the emotional </a:t>
                      </a:r>
                      <a:r>
                        <a:rPr lang="sv-SE" sz="1800" b="1" dirty="0" err="1" smtClean="0">
                          <a:effectLst/>
                          <a:latin typeface="Calibri"/>
                          <a:ea typeface="Calibri"/>
                          <a:cs typeface="Times New Roman"/>
                        </a:rPr>
                        <a:t>brain</a:t>
                      </a:r>
                      <a:r>
                        <a:rPr lang="sv-SE" sz="1800" b="1" dirty="0" smtClean="0">
                          <a:effectLst/>
                          <a:latin typeface="Calibri"/>
                          <a:ea typeface="Calibri"/>
                          <a:cs typeface="Times New Roman"/>
                        </a:rPr>
                        <a:t>” - går förbi försvaret</a:t>
                      </a:r>
                      <a:endParaRPr lang="sv-SE" sz="1800" b="1" dirty="0" smtClean="0">
                        <a:effectLst/>
                        <a:latin typeface="Calibri"/>
                        <a:ea typeface="Calibri"/>
                        <a:cs typeface="Times New Roman"/>
                      </a:endParaRPr>
                    </a:p>
                  </a:txBody>
                  <a:tcPr marL="45085" marR="45085" marT="0" marB="0">
                    <a:lnL>
                      <a:noFill/>
                    </a:lnL>
                    <a:lnR>
                      <a:noFill/>
                    </a:lnR>
                    <a:lnT>
                      <a:noFill/>
                    </a:lnT>
                    <a:lnB>
                      <a:noFill/>
                    </a:lnB>
                  </a:tcPr>
                </a:tc>
              </a:tr>
              <a:tr h="467532">
                <a:tc>
                  <a:txBody>
                    <a:bodyPr/>
                    <a:lstStyle/>
                    <a:p>
                      <a:pPr>
                        <a:lnSpc>
                          <a:spcPct val="115000"/>
                        </a:lnSpc>
                        <a:spcAft>
                          <a:spcPts val="1000"/>
                        </a:spcAft>
                      </a:pPr>
                      <a:endParaRPr lang="sv-SE" sz="1600" dirty="0">
                        <a:effectLst/>
                        <a:latin typeface="Calibri"/>
                        <a:ea typeface="Calibri"/>
                        <a:cs typeface="Times New Roman"/>
                      </a:endParaRPr>
                    </a:p>
                  </a:txBody>
                  <a:tcPr marL="45085" marR="45085" marT="0" marB="0">
                    <a:lnL>
                      <a:noFill/>
                    </a:lnL>
                    <a:lnR>
                      <a:noFill/>
                    </a:lnR>
                    <a:lnT>
                      <a:noFill/>
                    </a:lnT>
                    <a:lnB>
                      <a:noFill/>
                    </a:lnB>
                  </a:tcPr>
                </a:tc>
              </a:tr>
            </a:tbl>
          </a:graphicData>
        </a:graphic>
      </p:graphicFrame>
      <p:sp>
        <p:nvSpPr>
          <p:cNvPr id="6" name="textruta 5"/>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530773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92727" y="817364"/>
            <a:ext cx="4224660" cy="923330"/>
          </a:xfrm>
          <a:prstGeom prst="rect">
            <a:avLst/>
          </a:prstGeom>
          <a:noFill/>
        </p:spPr>
        <p:txBody>
          <a:bodyPr wrap="square" rtlCol="0">
            <a:spAutoFit/>
          </a:bodyPr>
          <a:lstStyle/>
          <a:p>
            <a:pPr algn="ctr"/>
            <a:r>
              <a:rPr lang="sv-SE" b="1" dirty="0" smtClean="0">
                <a:latin typeface="Calibri"/>
                <a:cs typeface="Calibri"/>
              </a:rPr>
              <a:t>Serotonin </a:t>
            </a:r>
            <a:r>
              <a:rPr lang="sv-SE" b="1" dirty="0">
                <a:latin typeface="Calibri"/>
                <a:cs typeface="Calibri"/>
              </a:rPr>
              <a:t>och </a:t>
            </a:r>
            <a:r>
              <a:rPr lang="sv-SE" b="1" dirty="0" smtClean="0">
                <a:latin typeface="Calibri"/>
                <a:cs typeface="Calibri"/>
              </a:rPr>
              <a:t>Noradrenalin </a:t>
            </a:r>
            <a:endParaRPr lang="sv-SE" b="1" dirty="0">
              <a:latin typeface="Calibri"/>
              <a:cs typeface="Calibri"/>
            </a:endParaRPr>
          </a:p>
          <a:p>
            <a:pPr algn="ctr"/>
            <a:r>
              <a:rPr lang="sv-SE" b="1" dirty="0" smtClean="0">
                <a:latin typeface="Calibri"/>
                <a:cs typeface="Calibri"/>
              </a:rPr>
              <a:t> </a:t>
            </a:r>
          </a:p>
          <a:p>
            <a:endParaRPr lang="en-GB" dirty="0"/>
          </a:p>
        </p:txBody>
      </p:sp>
      <p:sp>
        <p:nvSpPr>
          <p:cNvPr id="4" name="textruta 3"/>
          <p:cNvSpPr txBox="1"/>
          <p:nvPr/>
        </p:nvSpPr>
        <p:spPr>
          <a:xfrm>
            <a:off x="4741689" y="5094310"/>
            <a:ext cx="4224660" cy="1200329"/>
          </a:xfrm>
          <a:prstGeom prst="rect">
            <a:avLst/>
          </a:prstGeom>
          <a:noFill/>
        </p:spPr>
        <p:txBody>
          <a:bodyPr wrap="square" rtlCol="0">
            <a:spAutoFit/>
          </a:bodyPr>
          <a:lstStyle/>
          <a:p>
            <a:pPr algn="ctr"/>
            <a:r>
              <a:rPr lang="sv-SE" b="1" dirty="0" err="1" smtClean="0">
                <a:latin typeface="Calibri"/>
                <a:cs typeface="Calibri"/>
              </a:rPr>
              <a:t>Runner’s</a:t>
            </a:r>
            <a:r>
              <a:rPr lang="sv-SE" b="1" dirty="0" smtClean="0">
                <a:latin typeface="Calibri"/>
                <a:cs typeface="Calibri"/>
              </a:rPr>
              <a:t> </a:t>
            </a:r>
            <a:r>
              <a:rPr lang="sv-SE" b="1" dirty="0" err="1" smtClean="0">
                <a:latin typeface="Calibri"/>
                <a:cs typeface="Calibri"/>
              </a:rPr>
              <a:t>High</a:t>
            </a:r>
            <a:r>
              <a:rPr lang="sv-SE" b="1" dirty="0" smtClean="0">
                <a:latin typeface="Calibri"/>
                <a:cs typeface="Calibri"/>
              </a:rPr>
              <a:t> </a:t>
            </a:r>
          </a:p>
          <a:p>
            <a:pPr algn="ctr"/>
            <a:r>
              <a:rPr lang="sv-SE" b="1" dirty="0" smtClean="0">
                <a:latin typeface="Calibri"/>
                <a:cs typeface="Calibri"/>
              </a:rPr>
              <a:t>= endorfinet stiger </a:t>
            </a:r>
          </a:p>
          <a:p>
            <a:pPr algn="ctr"/>
            <a:r>
              <a:rPr lang="sv-SE" b="1" dirty="0" smtClean="0">
                <a:latin typeface="Calibri"/>
                <a:cs typeface="Calibri"/>
              </a:rPr>
              <a:t> </a:t>
            </a:r>
          </a:p>
          <a:p>
            <a:endParaRPr lang="en-GB" dirty="0"/>
          </a:p>
        </p:txBody>
      </p:sp>
      <p:sp>
        <p:nvSpPr>
          <p:cNvPr id="6" name="textruta 5"/>
          <p:cNvSpPr txBox="1"/>
          <p:nvPr/>
        </p:nvSpPr>
        <p:spPr>
          <a:xfrm>
            <a:off x="342521" y="5103673"/>
            <a:ext cx="4224660" cy="1754327"/>
          </a:xfrm>
          <a:prstGeom prst="rect">
            <a:avLst/>
          </a:prstGeom>
          <a:noFill/>
        </p:spPr>
        <p:txBody>
          <a:bodyPr wrap="square" rtlCol="0">
            <a:spAutoFit/>
          </a:bodyPr>
          <a:lstStyle/>
          <a:p>
            <a:pPr algn="ctr"/>
            <a:r>
              <a:rPr lang="sv-SE" b="1" i="1" dirty="0">
                <a:latin typeface="Calibri"/>
                <a:cs typeface="Calibri"/>
              </a:rPr>
              <a:t>Den </a:t>
            </a:r>
            <a:r>
              <a:rPr lang="sv-SE" b="1" i="1" dirty="0" err="1">
                <a:latin typeface="Calibri"/>
                <a:cs typeface="Calibri"/>
              </a:rPr>
              <a:t>neurogenes</a:t>
            </a:r>
            <a:r>
              <a:rPr lang="sv-SE" b="1" i="1" dirty="0">
                <a:latin typeface="Calibri"/>
                <a:cs typeface="Calibri"/>
              </a:rPr>
              <a:t> som kan ses i </a:t>
            </a:r>
            <a:r>
              <a:rPr lang="sv-SE" b="1" i="1" dirty="0" err="1">
                <a:latin typeface="Calibri"/>
                <a:cs typeface="Calibri"/>
              </a:rPr>
              <a:t>hippocampus</a:t>
            </a:r>
            <a:r>
              <a:rPr lang="sv-SE" b="1" i="1" dirty="0">
                <a:latin typeface="Calibri"/>
                <a:cs typeface="Calibri"/>
              </a:rPr>
              <a:t> vid </a:t>
            </a:r>
            <a:r>
              <a:rPr lang="sv-SE" b="1" i="1" dirty="0" smtClean="0">
                <a:latin typeface="Calibri"/>
                <a:cs typeface="Calibri"/>
              </a:rPr>
              <a:t>fysisk </a:t>
            </a:r>
            <a:r>
              <a:rPr lang="sv-SE" b="1" i="1" dirty="0">
                <a:latin typeface="Calibri"/>
                <a:cs typeface="Calibri"/>
              </a:rPr>
              <a:t>aktivitet </a:t>
            </a:r>
            <a:r>
              <a:rPr lang="sv-SE" b="1" i="1" dirty="0" smtClean="0">
                <a:latin typeface="Calibri"/>
                <a:cs typeface="Calibri"/>
              </a:rPr>
              <a:t>= lika </a:t>
            </a:r>
            <a:r>
              <a:rPr lang="sv-SE" b="1" i="1" dirty="0">
                <a:latin typeface="Calibri"/>
                <a:cs typeface="Calibri"/>
              </a:rPr>
              <a:t>stor som vid antidepressiv medicinering </a:t>
            </a:r>
          </a:p>
          <a:p>
            <a:pPr algn="ctr"/>
            <a:r>
              <a:rPr lang="sv-SE" b="1" dirty="0" smtClean="0">
                <a:latin typeface="Calibri"/>
                <a:cs typeface="Calibri"/>
              </a:rPr>
              <a:t> </a:t>
            </a:r>
          </a:p>
          <a:p>
            <a:pPr algn="ctr"/>
            <a:r>
              <a:rPr lang="sv-SE" b="1" dirty="0" smtClean="0">
                <a:latin typeface="Calibri"/>
                <a:cs typeface="Calibri"/>
              </a:rPr>
              <a:t> </a:t>
            </a:r>
          </a:p>
          <a:p>
            <a:endParaRPr lang="en-GB" dirty="0"/>
          </a:p>
        </p:txBody>
      </p:sp>
      <p:sp>
        <p:nvSpPr>
          <p:cNvPr id="7" name="textruta 6"/>
          <p:cNvSpPr txBox="1"/>
          <p:nvPr/>
        </p:nvSpPr>
        <p:spPr>
          <a:xfrm>
            <a:off x="4919340" y="817364"/>
            <a:ext cx="4224660" cy="1477328"/>
          </a:xfrm>
          <a:prstGeom prst="rect">
            <a:avLst/>
          </a:prstGeom>
          <a:noFill/>
        </p:spPr>
        <p:txBody>
          <a:bodyPr wrap="square" rtlCol="0">
            <a:spAutoFit/>
          </a:bodyPr>
          <a:lstStyle/>
          <a:p>
            <a:pPr algn="ctr"/>
            <a:r>
              <a:rPr lang="sv-SE" b="1" i="1" dirty="0" err="1">
                <a:latin typeface="Calibri"/>
                <a:cs typeface="Calibri"/>
              </a:rPr>
              <a:t>Vår</a:t>
            </a:r>
            <a:r>
              <a:rPr lang="sv-SE" b="1" i="1" dirty="0">
                <a:latin typeface="Calibri"/>
                <a:cs typeface="Calibri"/>
              </a:rPr>
              <a:t> </a:t>
            </a:r>
            <a:r>
              <a:rPr lang="sv-SE" b="1" i="1" dirty="0" err="1">
                <a:latin typeface="Calibri"/>
                <a:cs typeface="Calibri"/>
              </a:rPr>
              <a:t>hjärna</a:t>
            </a:r>
            <a:r>
              <a:rPr lang="sv-SE" b="1" i="1" dirty="0">
                <a:latin typeface="Calibri"/>
                <a:cs typeface="Calibri"/>
              </a:rPr>
              <a:t> </a:t>
            </a:r>
            <a:r>
              <a:rPr lang="sv-SE" b="1" i="1" dirty="0" err="1">
                <a:latin typeface="Calibri"/>
                <a:cs typeface="Calibri"/>
              </a:rPr>
              <a:t>är</a:t>
            </a:r>
            <a:r>
              <a:rPr lang="sv-SE" b="1" i="1" dirty="0">
                <a:latin typeface="Calibri"/>
                <a:cs typeface="Calibri"/>
              </a:rPr>
              <a:t> skapad </a:t>
            </a:r>
            <a:r>
              <a:rPr lang="sv-SE" b="1" i="1" dirty="0" err="1">
                <a:latin typeface="Calibri"/>
                <a:cs typeface="Calibri"/>
              </a:rPr>
              <a:t>för</a:t>
            </a:r>
            <a:r>
              <a:rPr lang="sv-SE" b="1" i="1" dirty="0">
                <a:latin typeface="Calibri"/>
                <a:cs typeface="Calibri"/>
              </a:rPr>
              <a:t> att </a:t>
            </a:r>
            <a:r>
              <a:rPr lang="sv-SE" b="1" i="1" dirty="0" err="1">
                <a:latin typeface="Calibri"/>
                <a:cs typeface="Calibri"/>
              </a:rPr>
              <a:t>tillhöra</a:t>
            </a:r>
            <a:r>
              <a:rPr lang="sv-SE" b="1" i="1" dirty="0">
                <a:latin typeface="Calibri"/>
                <a:cs typeface="Calibri"/>
              </a:rPr>
              <a:t> en kropp som </a:t>
            </a:r>
            <a:r>
              <a:rPr lang="sv-SE" b="1" i="1" dirty="0" err="1">
                <a:latin typeface="Calibri"/>
                <a:cs typeface="Calibri"/>
              </a:rPr>
              <a:t>rör</a:t>
            </a:r>
            <a:r>
              <a:rPr lang="sv-SE" b="1" i="1" dirty="0">
                <a:latin typeface="Calibri"/>
                <a:cs typeface="Calibri"/>
              </a:rPr>
              <a:t> </a:t>
            </a:r>
            <a:r>
              <a:rPr lang="sv-SE" b="1" i="1" dirty="0" smtClean="0">
                <a:latin typeface="Calibri"/>
                <a:cs typeface="Calibri"/>
              </a:rPr>
              <a:t>på sig! </a:t>
            </a:r>
            <a:endParaRPr lang="sv-SE" b="1" i="1" dirty="0">
              <a:latin typeface="Calibri"/>
              <a:cs typeface="Calibri"/>
            </a:endParaRPr>
          </a:p>
          <a:p>
            <a:pPr algn="ctr"/>
            <a:r>
              <a:rPr lang="sv-SE" b="1" dirty="0" smtClean="0">
                <a:latin typeface="Calibri"/>
                <a:cs typeface="Calibri"/>
              </a:rPr>
              <a:t> </a:t>
            </a:r>
          </a:p>
          <a:p>
            <a:pPr algn="ctr"/>
            <a:r>
              <a:rPr lang="sv-SE" b="1" dirty="0" smtClean="0">
                <a:latin typeface="Calibri"/>
                <a:cs typeface="Calibri"/>
              </a:rPr>
              <a:t> </a:t>
            </a:r>
          </a:p>
          <a:p>
            <a:endParaRPr lang="en-GB" dirty="0"/>
          </a:p>
        </p:txBody>
      </p:sp>
      <p:pic>
        <p:nvPicPr>
          <p:cNvPr id="8" name="Bildobjekt 7" descr="bra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6900" y="1993900"/>
            <a:ext cx="2857500" cy="2857500"/>
          </a:xfrm>
          <a:prstGeom prst="rect">
            <a:avLst/>
          </a:prstGeom>
        </p:spPr>
      </p:pic>
      <p:sp>
        <p:nvSpPr>
          <p:cNvPr id="3" name="textruta 2"/>
          <p:cNvSpPr txBox="1"/>
          <p:nvPr/>
        </p:nvSpPr>
        <p:spPr>
          <a:xfrm>
            <a:off x="827584" y="2132856"/>
            <a:ext cx="1627267" cy="1453218"/>
          </a:xfrm>
          <a:prstGeom prst="rect">
            <a:avLst/>
          </a:prstGeom>
          <a:noFill/>
        </p:spPr>
        <p:txBody>
          <a:bodyPr wrap="square" rtlCol="0">
            <a:spAutoFit/>
          </a:bodyPr>
          <a:lstStyle/>
          <a:p>
            <a:pPr algn="ctr">
              <a:lnSpc>
                <a:spcPct val="115000"/>
              </a:lnSpc>
              <a:spcAft>
                <a:spcPts val="1000"/>
              </a:spcAft>
            </a:pPr>
            <a:r>
              <a:rPr lang="sv-SE" b="1" i="1" dirty="0" smtClean="0">
                <a:latin typeface="Calibri"/>
                <a:ea typeface="Calibri"/>
                <a:cs typeface="Times New Roman"/>
              </a:rPr>
              <a:t>Muskelmassa </a:t>
            </a:r>
            <a:r>
              <a:rPr lang="sv-SE" b="1" i="1" dirty="0">
                <a:latin typeface="Calibri"/>
                <a:ea typeface="Calibri"/>
                <a:cs typeface="Times New Roman"/>
              </a:rPr>
              <a:t>– enzymet KAT påverkar </a:t>
            </a:r>
          </a:p>
          <a:p>
            <a:endParaRPr lang="sv-SE" dirty="0"/>
          </a:p>
        </p:txBody>
      </p:sp>
      <p:sp>
        <p:nvSpPr>
          <p:cNvPr id="5" name="textruta 4"/>
          <p:cNvSpPr txBox="1"/>
          <p:nvPr/>
        </p:nvSpPr>
        <p:spPr>
          <a:xfrm>
            <a:off x="6444208" y="2564904"/>
            <a:ext cx="2304256" cy="1754326"/>
          </a:xfrm>
          <a:prstGeom prst="rect">
            <a:avLst/>
          </a:prstGeom>
          <a:noFill/>
        </p:spPr>
        <p:txBody>
          <a:bodyPr wrap="square" rtlCol="0">
            <a:spAutoFit/>
          </a:bodyPr>
          <a:lstStyle/>
          <a:p>
            <a:pPr algn="ctr"/>
            <a:r>
              <a:rPr lang="sv-SE" b="1" i="1" dirty="0">
                <a:latin typeface="Calibri"/>
                <a:ea typeface="Calibri"/>
                <a:cs typeface="Times New Roman"/>
              </a:rPr>
              <a:t>Ökad koncentration av signalsubstanser, tillväxt och mental uppgradering i hjärnan</a:t>
            </a:r>
          </a:p>
          <a:p>
            <a:endParaRPr lang="sv-SE" dirty="0"/>
          </a:p>
        </p:txBody>
      </p:sp>
      <p:sp>
        <p:nvSpPr>
          <p:cNvPr id="9" name="textruta 8"/>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959351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99592" y="764704"/>
            <a:ext cx="7704856" cy="5447645"/>
          </a:xfrm>
          <a:prstGeom prst="rect">
            <a:avLst/>
          </a:prstGeom>
          <a:noFill/>
        </p:spPr>
        <p:txBody>
          <a:bodyPr wrap="square" rtlCol="0">
            <a:spAutoFit/>
          </a:bodyPr>
          <a:lstStyle/>
          <a:p>
            <a:r>
              <a:rPr lang="sv-SE" b="1" dirty="0">
                <a:latin typeface="Calibri" panose="020F0502020204030204" pitchFamily="34" charset="0"/>
              </a:rPr>
              <a:t>Fysisk </a:t>
            </a:r>
            <a:r>
              <a:rPr lang="sv-SE" b="1" dirty="0" smtClean="0">
                <a:latin typeface="Calibri" panose="020F0502020204030204" pitchFamily="34" charset="0"/>
              </a:rPr>
              <a:t>aktivitet - hälsofördelar </a:t>
            </a:r>
            <a:r>
              <a:rPr lang="sv-SE" b="1" dirty="0">
                <a:latin typeface="Calibri" panose="020F0502020204030204" pitchFamily="34" charset="0"/>
              </a:rPr>
              <a:t>för hela </a:t>
            </a:r>
            <a:r>
              <a:rPr lang="sv-SE" b="1" dirty="0" smtClean="0">
                <a:latin typeface="Calibri" panose="020F0502020204030204" pitchFamily="34" charset="0"/>
              </a:rPr>
              <a:t>kroppen och hjärnan:</a:t>
            </a:r>
            <a:r>
              <a:rPr lang="sv-SE" b="1" dirty="0">
                <a:latin typeface="Calibri" panose="020F0502020204030204" pitchFamily="34" charset="0"/>
              </a:rPr>
              <a:t/>
            </a:r>
            <a:br>
              <a:rPr lang="sv-SE" b="1" dirty="0">
                <a:latin typeface="Calibri" panose="020F0502020204030204" pitchFamily="34" charset="0"/>
              </a:rPr>
            </a:br>
            <a:endParaRPr lang="sv-SE" dirty="0">
              <a:latin typeface="Calibri" panose="020F0502020204030204" pitchFamily="34" charset="0"/>
            </a:endParaRPr>
          </a:p>
          <a:p>
            <a:pPr marL="285750" indent="-285750">
              <a:buFont typeface="Arial" panose="020B0604020202020204" pitchFamily="34" charset="0"/>
              <a:buChar char="•"/>
            </a:pPr>
            <a:r>
              <a:rPr lang="sv-SE" dirty="0">
                <a:latin typeface="Calibri" panose="020F0502020204030204" pitchFamily="34" charset="0"/>
              </a:rPr>
              <a:t>Hjärnan är det av kroppens organ som stärks allra mest av att du rör på dig.</a:t>
            </a:r>
          </a:p>
          <a:p>
            <a:pPr marL="285750" indent="-285750">
              <a:buFont typeface="Arial" panose="020B0604020202020204" pitchFamily="34" charset="0"/>
              <a:buChar char="•"/>
            </a:pPr>
            <a:r>
              <a:rPr lang="sv-SE" dirty="0">
                <a:latin typeface="Calibri" panose="020F0502020204030204" pitchFamily="34" charset="0"/>
              </a:rPr>
              <a:t>Fysisk aktivitet gör dig mer kreativ. Forskning visar att resultaten på kreativitetstester ökar med 60 procent om testerna görs efter att du varit i rörelse.</a:t>
            </a:r>
          </a:p>
          <a:p>
            <a:pPr marL="285750" indent="-285750">
              <a:buFont typeface="Arial" panose="020B0604020202020204" pitchFamily="34" charset="0"/>
              <a:buChar char="•"/>
            </a:pPr>
            <a:r>
              <a:rPr lang="sv-SE" dirty="0">
                <a:latin typeface="Calibri" panose="020F0502020204030204" pitchFamily="34" charset="0"/>
              </a:rPr>
              <a:t>Fysisk aktivitet föryngrar hjärnan och gör så att det bildas fler hjärnceller, delar av hjärnan växer och hjärnans åldrande kan bromsas med flera år.</a:t>
            </a:r>
          </a:p>
          <a:p>
            <a:pPr marL="285750" indent="-285750">
              <a:buFont typeface="Arial" panose="020B0604020202020204" pitchFamily="34" charset="0"/>
              <a:buChar char="•"/>
            </a:pPr>
            <a:r>
              <a:rPr lang="sv-SE" dirty="0">
                <a:latin typeface="Calibri" panose="020F0502020204030204" pitchFamily="34" charset="0"/>
              </a:rPr>
              <a:t>Träning stärker koncentrationen även hos barn och tycks särskilt bra för koncentrationen för barn med ADHD.</a:t>
            </a:r>
          </a:p>
          <a:p>
            <a:pPr marL="285750" indent="-285750">
              <a:buFont typeface="Arial" panose="020B0604020202020204" pitchFamily="34" charset="0"/>
              <a:buChar char="•"/>
            </a:pPr>
            <a:r>
              <a:rPr lang="sv-SE" dirty="0">
                <a:latin typeface="Calibri" panose="020F0502020204030204" pitchFamily="34" charset="0"/>
              </a:rPr>
              <a:t>Träning är enormt effektivt när det gäller att förbättra din tolerans mot stress och dämpa aktiviteten i kroppens stressystem.</a:t>
            </a:r>
          </a:p>
          <a:p>
            <a:pPr marL="285750" indent="-285750">
              <a:buFont typeface="Arial" panose="020B0604020202020204" pitchFamily="34" charset="0"/>
              <a:buChar char="•"/>
            </a:pPr>
            <a:r>
              <a:rPr lang="sv-SE" dirty="0">
                <a:latin typeface="Calibri" panose="020F0502020204030204" pitchFamily="34" charset="0"/>
              </a:rPr>
              <a:t>Träning stärker minnet. Minnestester har visat att människor lär sig 20 procent fler glosor om de hör dem när de promenerar.</a:t>
            </a:r>
          </a:p>
          <a:p>
            <a:pPr algn="ctr"/>
            <a:r>
              <a:rPr lang="sv-SE" sz="1600" b="1" i="1" dirty="0" smtClean="0">
                <a:latin typeface="Calibri" panose="020F0502020204030204" pitchFamily="34" charset="0"/>
              </a:rPr>
              <a:t>	</a:t>
            </a:r>
          </a:p>
          <a:p>
            <a:pPr algn="ctr"/>
            <a:r>
              <a:rPr lang="sv-SE" sz="1600" b="1" i="1" dirty="0" smtClean="0">
                <a:latin typeface="Calibri" panose="020F0502020204030204" pitchFamily="34" charset="0"/>
              </a:rPr>
              <a:t>Effekterna på hjärnan av att träna är så omfattande att de faktiskt kan beskrivas </a:t>
            </a:r>
          </a:p>
          <a:p>
            <a:pPr algn="ctr"/>
            <a:r>
              <a:rPr lang="sv-SE" sz="1600" b="1" i="1" dirty="0" smtClean="0">
                <a:latin typeface="Calibri" panose="020F0502020204030204" pitchFamily="34" charset="0"/>
              </a:rPr>
              <a:t>som en mental uppgradering.</a:t>
            </a:r>
          </a:p>
          <a:p>
            <a:pPr algn="r"/>
            <a:r>
              <a:rPr lang="sv-SE" b="1" dirty="0">
                <a:latin typeface="Calibri" panose="020F0502020204030204" pitchFamily="34" charset="0"/>
              </a:rPr>
              <a:t/>
            </a:r>
            <a:br>
              <a:rPr lang="sv-SE" b="1" dirty="0">
                <a:latin typeface="Calibri" panose="020F0502020204030204" pitchFamily="34" charset="0"/>
              </a:rPr>
            </a:br>
            <a:r>
              <a:rPr lang="sv-SE" sz="1200" i="1" dirty="0">
                <a:latin typeface="Calibri" panose="020F0502020204030204" pitchFamily="34" charset="0"/>
              </a:rPr>
              <a:t>Anders </a:t>
            </a:r>
            <a:r>
              <a:rPr lang="sv-SE" sz="1200" i="1" dirty="0" smtClean="0">
                <a:latin typeface="Calibri" panose="020F0502020204030204" pitchFamily="34" charset="0"/>
              </a:rPr>
              <a:t>Hansen, </a:t>
            </a:r>
            <a:r>
              <a:rPr lang="sv-SE" sz="1200" i="1" dirty="0">
                <a:latin typeface="Calibri" panose="020F0502020204030204" pitchFamily="34" charset="0"/>
              </a:rPr>
              <a:t>leg läkare </a:t>
            </a:r>
            <a:r>
              <a:rPr lang="sv-SE" sz="1200" i="1" dirty="0" smtClean="0">
                <a:latin typeface="Calibri" panose="020F0502020204030204" pitchFamily="34" charset="0"/>
              </a:rPr>
              <a:t>Karolinska Institutet, överläkare psykiatri</a:t>
            </a:r>
            <a:endParaRPr lang="sv-SE" sz="1200" i="1" dirty="0">
              <a:latin typeface="Calibri" panose="020F0502020204030204" pitchFamily="34" charset="0"/>
            </a:endParaRPr>
          </a:p>
          <a:p>
            <a:endParaRPr lang="sv-SE" dirty="0">
              <a:latin typeface="Calibri" panose="020F0502020204030204" pitchFamily="34" charset="0"/>
            </a:endParaRPr>
          </a:p>
        </p:txBody>
      </p:sp>
      <p:sp>
        <p:nvSpPr>
          <p:cNvPr id="3" name="textruta 2"/>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22230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latshållare för innehåll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773238"/>
            <a:ext cx="400685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ruta 2"/>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4024187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1" name="Object 11"/>
          <p:cNvGraphicFramePr>
            <a:graphicFrameLocks noGrp="1" noChangeAspect="1"/>
          </p:cNvGraphicFramePr>
          <p:nvPr>
            <p:ph sz="half" idx="2"/>
          </p:nvPr>
        </p:nvGraphicFramePr>
        <p:xfrm>
          <a:off x="6227763" y="1989138"/>
          <a:ext cx="1385887" cy="3360737"/>
        </p:xfrm>
        <a:graphic>
          <a:graphicData uri="http://schemas.openxmlformats.org/presentationml/2006/ole">
            <mc:AlternateContent xmlns:mc="http://schemas.openxmlformats.org/markup-compatibility/2006">
              <mc:Choice xmlns:v="urn:schemas-microsoft-com:vml" Requires="v">
                <p:oleObj spid="_x0000_s4155" name="Clip" r:id="rId3" imgW="1622066" imgH="3934305" progId="">
                  <p:embed/>
                </p:oleObj>
              </mc:Choice>
              <mc:Fallback>
                <p:oleObj name="Clip" r:id="rId3" imgW="1622066" imgH="393430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1989138"/>
                        <a:ext cx="1385887"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 name="Picture 3" descr="gymnastiksal(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060848"/>
            <a:ext cx="35290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ruta 3"/>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190657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normAutofit fontScale="90000"/>
          </a:bodyPr>
          <a:lstStyle/>
          <a:p>
            <a:pPr eaLnBrk="1" hangingPunct="1">
              <a:defRPr/>
            </a:pPr>
            <a:r>
              <a:rPr lang="ja-JP" altLang="sv-SE" sz="2400" smtClean="0">
                <a:solidFill>
                  <a:schemeClr val="tx1"/>
                </a:solidFill>
                <a:latin typeface="Arial" pitchFamily="34" charset="0"/>
              </a:rPr>
              <a:t>”</a:t>
            </a:r>
            <a:r>
              <a:rPr lang="sv-SE" altLang="ja-JP" sz="2400" smtClean="0">
                <a:solidFill>
                  <a:schemeClr val="tx1"/>
                </a:solidFill>
                <a:latin typeface="Calibri" pitchFamily="34" charset="0"/>
              </a:rPr>
              <a:t>Hur brukar du tycka att det är/känna dig på </a:t>
            </a:r>
            <a:br>
              <a:rPr lang="sv-SE" altLang="ja-JP" sz="2400" smtClean="0">
                <a:solidFill>
                  <a:schemeClr val="tx1"/>
                </a:solidFill>
                <a:latin typeface="Calibri" pitchFamily="34" charset="0"/>
              </a:rPr>
            </a:br>
            <a:r>
              <a:rPr lang="sv-SE" altLang="ja-JP" sz="2400" smtClean="0">
                <a:solidFill>
                  <a:schemeClr val="tx1"/>
                </a:solidFill>
                <a:latin typeface="Calibri" pitchFamily="34" charset="0"/>
              </a:rPr>
              <a:t>Idrott och Hälsa lektionerna?</a:t>
            </a:r>
            <a:r>
              <a:rPr lang="ja-JP" altLang="sv-SE" sz="2400" smtClean="0">
                <a:solidFill>
                  <a:schemeClr val="tx1"/>
                </a:solidFill>
                <a:latin typeface="Arial" pitchFamily="34" charset="0"/>
              </a:rPr>
              <a:t>”</a:t>
            </a:r>
            <a:endParaRPr lang="sv-SE" sz="2400" smtClean="0">
              <a:solidFill>
                <a:schemeClr val="tx1"/>
              </a:solidFill>
              <a:latin typeface="Calibri" pitchFamily="34" charset="0"/>
            </a:endParaRPr>
          </a:p>
        </p:txBody>
      </p:sp>
      <p:graphicFrame>
        <p:nvGraphicFramePr>
          <p:cNvPr id="41987" name="Object 3"/>
          <p:cNvGraphicFramePr>
            <a:graphicFrameLocks noGrp="1" noChangeAspect="1"/>
          </p:cNvGraphicFramePr>
          <p:nvPr>
            <p:ph type="chart" idx="1"/>
          </p:nvPr>
        </p:nvGraphicFramePr>
        <p:xfrm>
          <a:off x="1435100" y="1752600"/>
          <a:ext cx="6396038" cy="4267200"/>
        </p:xfrm>
        <a:graphic>
          <a:graphicData uri="http://schemas.openxmlformats.org/presentationml/2006/ole">
            <mc:AlternateContent xmlns:mc="http://schemas.openxmlformats.org/markup-compatibility/2006">
              <mc:Choice xmlns:v="urn:schemas-microsoft-com:vml" Requires="v">
                <p:oleObj spid="_x0000_s3131" name="Diagram" r:id="rId3" imgW="5575300" imgH="3721100" progId="Excel.Chart.8">
                  <p:embed/>
                </p:oleObj>
              </mc:Choice>
              <mc:Fallback>
                <p:oleObj name="Diagram" r:id="rId3" imgW="5575300" imgH="372110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1752600"/>
                        <a:ext cx="63960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4" name="Rectangle 4"/>
          <p:cNvSpPr>
            <a:spLocks noChangeArrowheads="1"/>
          </p:cNvSpPr>
          <p:nvPr/>
        </p:nvSpPr>
        <p:spPr bwMode="auto">
          <a:xfrm>
            <a:off x="1116013" y="6165850"/>
            <a:ext cx="3024187" cy="358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a:defRPr/>
            </a:pPr>
            <a:endParaRPr lang="sv-SE">
              <a:latin typeface="Times New Roman" charset="0"/>
              <a:ea typeface="ＭＳ Ｐゴシック" charset="0"/>
            </a:endParaRPr>
          </a:p>
        </p:txBody>
      </p:sp>
      <p:sp>
        <p:nvSpPr>
          <p:cNvPr id="112646" name="Text Box 6"/>
          <p:cNvSpPr txBox="1">
            <a:spLocks noChangeArrowheads="1"/>
          </p:cNvSpPr>
          <p:nvPr/>
        </p:nvSpPr>
        <p:spPr bwMode="auto">
          <a:xfrm>
            <a:off x="2339752" y="6021288"/>
            <a:ext cx="4537075" cy="4381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defTabSz="957263" eaLnBrk="0" hangingPunct="0">
              <a:defRPr sz="2400">
                <a:solidFill>
                  <a:schemeClr val="tx1"/>
                </a:solidFill>
                <a:latin typeface="Times New Roman" pitchFamily="18" charset="0"/>
                <a:ea typeface="ＭＳ Ｐゴシック" pitchFamily="1" charset="-128"/>
              </a:defRPr>
            </a:lvl1pPr>
            <a:lvl2pPr marL="742950" indent="-285750" defTabSz="957263" eaLnBrk="0" hangingPunct="0">
              <a:defRPr sz="2400">
                <a:solidFill>
                  <a:schemeClr val="tx1"/>
                </a:solidFill>
                <a:latin typeface="Times New Roman" pitchFamily="18" charset="0"/>
                <a:ea typeface="ＭＳ Ｐゴシック" pitchFamily="1" charset="-128"/>
              </a:defRPr>
            </a:lvl2pPr>
            <a:lvl3pPr marL="1143000" indent="-228600" defTabSz="957263" eaLnBrk="0" hangingPunct="0">
              <a:defRPr sz="2400">
                <a:solidFill>
                  <a:schemeClr val="tx1"/>
                </a:solidFill>
                <a:latin typeface="Times New Roman" pitchFamily="18" charset="0"/>
                <a:ea typeface="ＭＳ Ｐゴシック" pitchFamily="1" charset="-128"/>
              </a:defRPr>
            </a:lvl3pPr>
            <a:lvl4pPr marL="1600200" indent="-228600" defTabSz="957263" eaLnBrk="0" hangingPunct="0">
              <a:defRPr sz="2400">
                <a:solidFill>
                  <a:schemeClr val="tx1"/>
                </a:solidFill>
                <a:latin typeface="Times New Roman" pitchFamily="18" charset="0"/>
                <a:ea typeface="ＭＳ Ｐゴシック" pitchFamily="1" charset="-128"/>
              </a:defRPr>
            </a:lvl4pPr>
            <a:lvl5pPr marL="2057400" indent="-228600" defTabSz="957263" eaLnBrk="0" hangingPunct="0">
              <a:defRPr sz="2400">
                <a:solidFill>
                  <a:schemeClr val="tx1"/>
                </a:solidFill>
                <a:latin typeface="Times New Roman" pitchFamily="18" charset="0"/>
                <a:ea typeface="ＭＳ Ｐゴシック" pitchFamily="1" charset="-128"/>
              </a:defRPr>
            </a:lvl5pPr>
            <a:lvl6pPr marL="2514600" indent="-228600" defTabSz="957263" eaLnBrk="0" fontAlgn="base" hangingPunct="0">
              <a:spcBef>
                <a:spcPct val="0"/>
              </a:spcBef>
              <a:spcAft>
                <a:spcPct val="0"/>
              </a:spcAft>
              <a:defRPr sz="2400">
                <a:solidFill>
                  <a:schemeClr val="tx1"/>
                </a:solidFill>
                <a:latin typeface="Times New Roman" pitchFamily="18" charset="0"/>
                <a:ea typeface="ＭＳ Ｐゴシック" pitchFamily="1" charset="-128"/>
              </a:defRPr>
            </a:lvl6pPr>
            <a:lvl7pPr marL="2971800" indent="-228600" defTabSz="957263" eaLnBrk="0" fontAlgn="base" hangingPunct="0">
              <a:spcBef>
                <a:spcPct val="0"/>
              </a:spcBef>
              <a:spcAft>
                <a:spcPct val="0"/>
              </a:spcAft>
              <a:defRPr sz="2400">
                <a:solidFill>
                  <a:schemeClr val="tx1"/>
                </a:solidFill>
                <a:latin typeface="Times New Roman" pitchFamily="18" charset="0"/>
                <a:ea typeface="ＭＳ Ｐゴシック" pitchFamily="1" charset="-128"/>
              </a:defRPr>
            </a:lvl7pPr>
            <a:lvl8pPr marL="3429000" indent="-228600" defTabSz="957263" eaLnBrk="0" fontAlgn="base" hangingPunct="0">
              <a:spcBef>
                <a:spcPct val="0"/>
              </a:spcBef>
              <a:spcAft>
                <a:spcPct val="0"/>
              </a:spcAft>
              <a:defRPr sz="2400">
                <a:solidFill>
                  <a:schemeClr val="tx1"/>
                </a:solidFill>
                <a:latin typeface="Times New Roman" pitchFamily="18" charset="0"/>
                <a:ea typeface="ＭＳ Ｐゴシック" pitchFamily="1" charset="-128"/>
              </a:defRPr>
            </a:lvl8pPr>
            <a:lvl9pPr marL="3886200" indent="-228600" defTabSz="957263" eaLnBrk="0" fontAlgn="base" hangingPunct="0">
              <a:spcBef>
                <a:spcPct val="0"/>
              </a:spcBef>
              <a:spcAft>
                <a:spcPct val="0"/>
              </a:spcAft>
              <a:defRPr sz="2400">
                <a:solidFill>
                  <a:schemeClr val="tx1"/>
                </a:solidFill>
                <a:latin typeface="Times New Roman" pitchFamily="18" charset="0"/>
                <a:ea typeface="ＭＳ Ｐゴシック" pitchFamily="1" charset="-128"/>
              </a:defRPr>
            </a:lvl9pPr>
          </a:lstStyle>
          <a:p>
            <a:pPr eaLnBrk="1" hangingPunct="1">
              <a:spcBef>
                <a:spcPct val="50000"/>
              </a:spcBef>
              <a:defRPr/>
            </a:pPr>
            <a:r>
              <a:rPr lang="sv-SE" sz="1100" dirty="0" smtClean="0">
                <a:latin typeface="Calibri" pitchFamily="34" charset="0"/>
              </a:rPr>
              <a:t>Eriksson, C et al. Skolämnet Idrott och Hälsa i Sveriges skola – en utvärdering av läget 2002. </a:t>
            </a:r>
            <a:r>
              <a:rPr lang="sv-SE" sz="1100" dirty="0" err="1" smtClean="0">
                <a:latin typeface="Calibri" pitchFamily="34" charset="0"/>
              </a:rPr>
              <a:t>Inst</a:t>
            </a:r>
            <a:r>
              <a:rPr lang="sv-SE" sz="1100" dirty="0" smtClean="0">
                <a:latin typeface="Calibri" pitchFamily="34" charset="0"/>
              </a:rPr>
              <a:t> För Idrott och Hälsa, Örebro Universitet 2003</a:t>
            </a:r>
          </a:p>
        </p:txBody>
      </p:sp>
      <p:sp>
        <p:nvSpPr>
          <p:cNvPr id="6" name="textruta 5"/>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1111054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21196" y="620688"/>
            <a:ext cx="8229600" cy="2088232"/>
          </a:xfrm>
        </p:spPr>
        <p:txBody>
          <a:bodyPr>
            <a:normAutofit/>
          </a:bodyPr>
          <a:lstStyle/>
          <a:p>
            <a:pPr>
              <a:defRPr/>
            </a:pPr>
            <a:r>
              <a:rPr lang="sv-SE" sz="3600" b="1" dirty="0">
                <a:latin typeface="Calibri" charset="0"/>
                <a:cs typeface="+mn-cs"/>
              </a:rPr>
              <a:t>Forskningsprojektet </a:t>
            </a:r>
            <a:r>
              <a:rPr lang="sv-SE" sz="3600" b="1" dirty="0" smtClean="0">
                <a:latin typeface="Calibri" charset="0"/>
                <a:cs typeface="+mn-cs"/>
              </a:rPr>
              <a:t>”Just </a:t>
            </a:r>
            <a:r>
              <a:rPr lang="sv-SE" sz="3600" b="1" dirty="0">
                <a:latin typeface="Calibri" charset="0"/>
                <a:cs typeface="+mn-cs"/>
              </a:rPr>
              <a:t>in </a:t>
            </a:r>
            <a:r>
              <a:rPr lang="sv-SE" sz="3600" b="1" dirty="0" smtClean="0">
                <a:latin typeface="Calibri" charset="0"/>
                <a:cs typeface="+mn-cs"/>
              </a:rPr>
              <a:t>TIME”</a:t>
            </a:r>
          </a:p>
          <a:p>
            <a:pPr algn="ctr" eaLnBrk="1" hangingPunct="1">
              <a:buFont typeface="Wingdings" charset="0"/>
              <a:buNone/>
              <a:defRPr/>
            </a:pPr>
            <a:endParaRPr lang="sv-SE" sz="1400" b="1" u="sng" dirty="0" smtClean="0">
              <a:latin typeface="Calibri" charset="0"/>
              <a:cs typeface="+mn-cs"/>
            </a:endParaRPr>
          </a:p>
          <a:p>
            <a:pPr algn="ctr" eaLnBrk="1" hangingPunct="1">
              <a:buFont typeface="Wingdings" charset="0"/>
              <a:buNone/>
              <a:defRPr/>
            </a:pPr>
            <a:r>
              <a:rPr lang="sv-SE" sz="2000" b="1" dirty="0" smtClean="0">
                <a:latin typeface="Calibri" charset="0"/>
                <a:cs typeface="+mn-cs"/>
              </a:rPr>
              <a:t>Universitetssjukvårdens Forskningscentrum och Barnkliniken, Region Örebro Län i samarbete med Örebro Universitet</a:t>
            </a:r>
          </a:p>
          <a:p>
            <a:pPr algn="ctr" eaLnBrk="1" hangingPunct="1">
              <a:buFont typeface="Wingdings" charset="0"/>
              <a:buNone/>
              <a:defRPr/>
            </a:pPr>
            <a:endParaRPr lang="sv-SE" sz="2000" b="1" dirty="0" smtClean="0">
              <a:latin typeface="Calibri" charset="0"/>
              <a:cs typeface="+mn-cs"/>
            </a:endParaRPr>
          </a:p>
        </p:txBody>
      </p:sp>
      <p:sp>
        <p:nvSpPr>
          <p:cNvPr id="7" name="Rectangle 2"/>
          <p:cNvSpPr>
            <a:spLocks noGrp="1" noChangeArrowheads="1"/>
          </p:cNvSpPr>
          <p:nvPr>
            <p:ph sz="half" idx="1"/>
          </p:nvPr>
        </p:nvSpPr>
        <p:spPr>
          <a:xfrm>
            <a:off x="467544" y="4941168"/>
            <a:ext cx="8208912" cy="1440160"/>
          </a:xfrm>
        </p:spPr>
        <p:txBody>
          <a:bodyPr>
            <a:normAutofit/>
          </a:bodyPr>
          <a:lstStyle/>
          <a:p>
            <a:pPr algn="ctr" eaLnBrk="1" hangingPunct="1">
              <a:buFont typeface="Wingdings" charset="0"/>
              <a:buNone/>
              <a:defRPr/>
            </a:pPr>
            <a:r>
              <a:rPr lang="sv-SE" sz="2000" dirty="0" smtClean="0">
                <a:latin typeface="Calibri" charset="0"/>
                <a:cs typeface="+mn-cs"/>
              </a:rPr>
              <a:t>Syfte: </a:t>
            </a:r>
            <a:r>
              <a:rPr lang="sv-SE" sz="2000" dirty="0" smtClean="0">
                <a:latin typeface="Calibri"/>
                <a:ea typeface="Times New Roman"/>
                <a:cs typeface="Times New Roman"/>
              </a:rPr>
              <a:t>utvärdera </a:t>
            </a:r>
            <a:r>
              <a:rPr lang="sv-SE" sz="2000" dirty="0">
                <a:latin typeface="Calibri"/>
                <a:ea typeface="Times New Roman"/>
                <a:cs typeface="Times New Roman"/>
              </a:rPr>
              <a:t>effekten av en intervention med dans &amp;</a:t>
            </a:r>
            <a:r>
              <a:rPr lang="sv-SE" sz="2000" dirty="0" smtClean="0">
                <a:latin typeface="Calibri"/>
                <a:ea typeface="Times New Roman"/>
                <a:cs typeface="Times New Roman"/>
              </a:rPr>
              <a:t> </a:t>
            </a:r>
            <a:r>
              <a:rPr lang="sv-SE" sz="2000" dirty="0">
                <a:latin typeface="Calibri"/>
                <a:ea typeface="Times New Roman"/>
                <a:cs typeface="Times New Roman"/>
              </a:rPr>
              <a:t>yoga på flickor i </a:t>
            </a:r>
            <a:r>
              <a:rPr lang="sv-SE" sz="2000" dirty="0" smtClean="0">
                <a:latin typeface="Calibri"/>
                <a:ea typeface="Times New Roman"/>
                <a:cs typeface="Times New Roman"/>
              </a:rPr>
              <a:t>9-12 år </a:t>
            </a:r>
            <a:r>
              <a:rPr lang="sv-SE" sz="2000" dirty="0">
                <a:latin typeface="Calibri"/>
                <a:ea typeface="Times New Roman"/>
                <a:cs typeface="Times New Roman"/>
              </a:rPr>
              <a:t>som har återkommande </a:t>
            </a:r>
            <a:r>
              <a:rPr lang="sv-SE" sz="2000" dirty="0" smtClean="0">
                <a:latin typeface="Calibri"/>
                <a:ea typeface="Times New Roman"/>
                <a:cs typeface="Times New Roman"/>
              </a:rPr>
              <a:t>magsmärta.</a:t>
            </a:r>
            <a:endParaRPr lang="sv-SE" sz="2000" dirty="0" smtClean="0">
              <a:latin typeface="Calibri" charset="0"/>
              <a:cs typeface="Times New Roman" charset="0"/>
            </a:endParaRPr>
          </a:p>
          <a:p>
            <a:pPr algn="ctr" eaLnBrk="1" hangingPunct="1">
              <a:buFont typeface="Wingdings" charset="0"/>
              <a:buNone/>
              <a:defRPr/>
            </a:pPr>
            <a:endParaRPr lang="sv-SE" sz="2000" b="1" dirty="0" smtClean="0">
              <a:latin typeface="Calibri" charset="0"/>
              <a:cs typeface="+mn-cs"/>
            </a:endParaRPr>
          </a:p>
          <a:p>
            <a:pPr algn="ctr" eaLnBrk="1" hangingPunct="1">
              <a:buFont typeface="Wingdings" charset="0"/>
              <a:buNone/>
              <a:defRPr/>
            </a:pPr>
            <a:endParaRPr lang="sv-SE" sz="2000" b="1" dirty="0" smtClean="0">
              <a:latin typeface="Calibri" charset="0"/>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661248"/>
            <a:ext cx="6039335"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dobjekt 2"/>
          <p:cNvPicPr>
            <a:picLocks noChangeAspect="1"/>
          </p:cNvPicPr>
          <p:nvPr/>
        </p:nvPicPr>
        <p:blipFill rotWithShape="1">
          <a:blip r:embed="rId4" cstate="print">
            <a:extLst>
              <a:ext uri="{28A0092B-C50C-407E-A947-70E740481C1C}">
                <a14:useLocalDpi xmlns:a14="http://schemas.microsoft.com/office/drawing/2010/main" val="0"/>
              </a:ext>
            </a:extLst>
          </a:blip>
          <a:srcRect l="12865" r="15137" b="5584"/>
          <a:stretch/>
        </p:blipFill>
        <p:spPr>
          <a:xfrm>
            <a:off x="3016332" y="2322425"/>
            <a:ext cx="2980707" cy="2605835"/>
          </a:xfrm>
          <a:prstGeom prst="rect">
            <a:avLst/>
          </a:prstGeom>
        </p:spPr>
      </p:pic>
    </p:spTree>
    <p:extLst>
      <p:ext uri="{BB962C8B-B14F-4D97-AF65-F5344CB8AC3E}">
        <p14:creationId xmlns:p14="http://schemas.microsoft.com/office/powerpoint/2010/main" val="749699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5292080" y="1700808"/>
            <a:ext cx="3168352" cy="2246769"/>
          </a:xfrm>
          <a:prstGeom prst="rect">
            <a:avLst/>
          </a:prstGeom>
        </p:spPr>
        <p:txBody>
          <a:bodyPr wrap="square">
            <a:spAutoFit/>
          </a:bodyPr>
          <a:lstStyle/>
          <a:p>
            <a:pPr algn="ctr"/>
            <a:r>
              <a:rPr lang="en-GB" altLang="sv-SE" sz="4000" b="1" dirty="0" smtClean="0">
                <a:solidFill>
                  <a:srgbClr val="000000"/>
                </a:solidFill>
                <a:latin typeface="Calibri" pitchFamily="34" charset="0"/>
                <a:ea typeface="MS PGothic" pitchFamily="34" charset="-128"/>
              </a:rPr>
              <a:t>Tack!</a:t>
            </a:r>
          </a:p>
          <a:p>
            <a:pPr algn="ctr"/>
            <a:endParaRPr lang="en-GB" altLang="sv-SE" sz="2400" b="1" dirty="0" smtClean="0">
              <a:solidFill>
                <a:srgbClr val="000000"/>
              </a:solidFill>
              <a:latin typeface="Calibri" pitchFamily="34" charset="0"/>
              <a:ea typeface="MS PGothic" pitchFamily="34" charset="-128"/>
            </a:endParaRPr>
          </a:p>
          <a:p>
            <a:pPr algn="ctr"/>
            <a:r>
              <a:rPr lang="en-GB" altLang="sv-SE" sz="2400" b="1" dirty="0" smtClean="0">
                <a:latin typeface="Calibri" pitchFamily="34" charset="0"/>
                <a:ea typeface="MS PGothic" pitchFamily="34" charset="-128"/>
              </a:rPr>
              <a:t>anna.duberg@oru.se</a:t>
            </a:r>
          </a:p>
          <a:p>
            <a:pPr algn="ctr"/>
            <a:r>
              <a:rPr lang="en-GB" altLang="sv-SE" sz="2400" b="1" dirty="0">
                <a:solidFill>
                  <a:srgbClr val="000000"/>
                </a:solidFill>
                <a:latin typeface="Calibri" pitchFamily="34" charset="0"/>
                <a:ea typeface="MS PGothic" pitchFamily="34" charset="-128"/>
              </a:rPr>
              <a:t/>
            </a:r>
            <a:br>
              <a:rPr lang="en-GB" altLang="sv-SE" sz="2400" b="1" dirty="0">
                <a:solidFill>
                  <a:srgbClr val="000000"/>
                </a:solidFill>
                <a:latin typeface="Calibri" pitchFamily="34" charset="0"/>
                <a:ea typeface="MS PGothic" pitchFamily="34" charset="-128"/>
              </a:rPr>
            </a:br>
            <a:endParaRPr lang="en-GB" sz="2400" b="1" dirty="0"/>
          </a:p>
        </p:txBody>
      </p:sp>
      <p:sp>
        <p:nvSpPr>
          <p:cNvPr id="6" name="Rektangel 5"/>
          <p:cNvSpPr/>
          <p:nvPr/>
        </p:nvSpPr>
        <p:spPr>
          <a:xfrm>
            <a:off x="4860032" y="4293096"/>
            <a:ext cx="4139952" cy="1077218"/>
          </a:xfrm>
          <a:prstGeom prst="rect">
            <a:avLst/>
          </a:prstGeom>
        </p:spPr>
        <p:txBody>
          <a:bodyPr wrap="square">
            <a:spAutoFit/>
          </a:bodyPr>
          <a:lstStyle/>
          <a:p>
            <a:pPr algn="ctr"/>
            <a:r>
              <a:rPr lang="en-GB" altLang="sv-SE" sz="1600" dirty="0" err="1" smtClean="0">
                <a:solidFill>
                  <a:srgbClr val="000000"/>
                </a:solidFill>
                <a:latin typeface="Calibri" pitchFamily="34" charset="0"/>
                <a:ea typeface="MS PGothic" pitchFamily="34" charset="-128"/>
              </a:rPr>
              <a:t>Nästa</a:t>
            </a:r>
            <a:r>
              <a:rPr lang="en-GB" altLang="sv-SE" sz="1600" dirty="0" smtClean="0">
                <a:solidFill>
                  <a:srgbClr val="000000"/>
                </a:solidFill>
                <a:latin typeface="Calibri" pitchFamily="34" charset="0"/>
                <a:ea typeface="MS PGothic" pitchFamily="34" charset="-128"/>
              </a:rPr>
              <a:t> </a:t>
            </a:r>
            <a:r>
              <a:rPr lang="en-GB" altLang="sv-SE" sz="1600" dirty="0" err="1" smtClean="0">
                <a:solidFill>
                  <a:srgbClr val="000000"/>
                </a:solidFill>
                <a:latin typeface="Calibri" pitchFamily="34" charset="0"/>
                <a:ea typeface="MS PGothic" pitchFamily="34" charset="-128"/>
              </a:rPr>
              <a:t>utbildning</a:t>
            </a:r>
            <a:r>
              <a:rPr lang="en-GB" altLang="sv-SE" sz="1600" dirty="0" smtClean="0">
                <a:solidFill>
                  <a:srgbClr val="000000"/>
                </a:solidFill>
                <a:latin typeface="Calibri" pitchFamily="34" charset="0"/>
                <a:ea typeface="MS PGothic" pitchFamily="34" charset="-128"/>
              </a:rPr>
              <a:t> </a:t>
            </a:r>
            <a:r>
              <a:rPr lang="en-GB" altLang="sv-SE" sz="1600" dirty="0" err="1" smtClean="0">
                <a:solidFill>
                  <a:srgbClr val="000000"/>
                </a:solidFill>
                <a:latin typeface="Calibri" pitchFamily="34" charset="0"/>
                <a:ea typeface="MS PGothic" pitchFamily="34" charset="-128"/>
              </a:rPr>
              <a:t>för</a:t>
            </a:r>
            <a:r>
              <a:rPr lang="en-GB" altLang="sv-SE" sz="1600" dirty="0" smtClean="0">
                <a:solidFill>
                  <a:srgbClr val="000000"/>
                </a:solidFill>
                <a:latin typeface="Calibri" pitchFamily="34" charset="0"/>
                <a:ea typeface="MS PGothic" pitchFamily="34" charset="-128"/>
              </a:rPr>
              <a:t> </a:t>
            </a:r>
            <a:r>
              <a:rPr lang="en-GB" altLang="sv-SE" sz="1600" dirty="0" err="1" smtClean="0">
                <a:solidFill>
                  <a:srgbClr val="000000"/>
                </a:solidFill>
                <a:latin typeface="Calibri" pitchFamily="34" charset="0"/>
                <a:ea typeface="MS PGothic" pitchFamily="34" charset="-128"/>
              </a:rPr>
              <a:t>nya</a:t>
            </a:r>
            <a:r>
              <a:rPr lang="en-GB" altLang="sv-SE" sz="1600" dirty="0" smtClean="0">
                <a:solidFill>
                  <a:srgbClr val="000000"/>
                </a:solidFill>
                <a:latin typeface="Calibri" pitchFamily="34" charset="0"/>
                <a:ea typeface="MS PGothic" pitchFamily="34" charset="-128"/>
              </a:rPr>
              <a:t> </a:t>
            </a:r>
            <a:r>
              <a:rPr lang="en-GB" altLang="sv-SE" sz="1600" dirty="0" err="1" smtClean="0">
                <a:solidFill>
                  <a:srgbClr val="000000"/>
                </a:solidFill>
                <a:latin typeface="Calibri" pitchFamily="34" charset="0"/>
                <a:ea typeface="MS PGothic" pitchFamily="34" charset="-128"/>
              </a:rPr>
              <a:t>dansprojektinstruktörer</a:t>
            </a:r>
            <a:r>
              <a:rPr lang="en-GB" altLang="sv-SE" sz="1600" dirty="0" smtClean="0">
                <a:solidFill>
                  <a:srgbClr val="000000"/>
                </a:solidFill>
                <a:latin typeface="Calibri" pitchFamily="34" charset="0"/>
                <a:ea typeface="MS PGothic" pitchFamily="34" charset="-128"/>
              </a:rPr>
              <a:t>: </a:t>
            </a:r>
            <a:r>
              <a:rPr lang="en-GB" altLang="sv-SE" sz="1600" dirty="0" smtClean="0">
                <a:solidFill>
                  <a:srgbClr val="000000"/>
                </a:solidFill>
                <a:latin typeface="Calibri" pitchFamily="34" charset="0"/>
                <a:ea typeface="MS PGothic" pitchFamily="34" charset="-128"/>
              </a:rPr>
              <a:t>16-17 sept 2016 Örebro</a:t>
            </a:r>
            <a:r>
              <a:rPr lang="en-GB" altLang="sv-SE" sz="1600" dirty="0">
                <a:solidFill>
                  <a:srgbClr val="000000"/>
                </a:solidFill>
                <a:latin typeface="Calibri" pitchFamily="34" charset="0"/>
                <a:ea typeface="MS PGothic" pitchFamily="34" charset="-128"/>
              </a:rPr>
              <a:t/>
            </a:r>
            <a:br>
              <a:rPr lang="en-GB" altLang="sv-SE" sz="1600" dirty="0">
                <a:solidFill>
                  <a:srgbClr val="000000"/>
                </a:solidFill>
                <a:latin typeface="Calibri" pitchFamily="34" charset="0"/>
                <a:ea typeface="MS PGothic" pitchFamily="34" charset="-128"/>
              </a:rPr>
            </a:br>
            <a:endParaRPr lang="en-GB" sz="1600" dirty="0"/>
          </a:p>
        </p:txBody>
      </p:sp>
      <p:pic>
        <p:nvPicPr>
          <p:cNvPr id="8" name="Picture 5" descr="plan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23528" y="692696"/>
            <a:ext cx="4536505" cy="5256585"/>
          </a:xfrm>
          <a:prstGeom prst="rect">
            <a:avLst/>
          </a:prstGeom>
          <a:noFill/>
          <a:effectLst>
            <a:softEdge rad="1143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061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LTfro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88640"/>
            <a:ext cx="7848872" cy="6001076"/>
          </a:xfrm>
          <a:prstGeom prst="rect">
            <a:avLst/>
          </a:prstGeom>
          <a:ln>
            <a:noFill/>
          </a:ln>
          <a:effectLst>
            <a:softEdge rad="112500"/>
          </a:effectLst>
        </p:spPr>
      </p:pic>
    </p:spTree>
    <p:extLst>
      <p:ext uri="{BB962C8B-B14F-4D97-AF65-F5344CB8AC3E}">
        <p14:creationId xmlns:p14="http://schemas.microsoft.com/office/powerpoint/2010/main" val="2415323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pPr>
              <a:defRPr/>
            </a:pPr>
            <a:fld id="{B0CBDD09-03AB-1F48-B374-23E9ED2060C8}" type="datetime1">
              <a:rPr lang="sv-SE" smtClean="0"/>
              <a:pPr>
                <a:defRPr/>
              </a:pPr>
              <a:t>2016-08-11</a:t>
            </a:fld>
            <a:endParaRPr lang="sv-SE"/>
          </a:p>
        </p:txBody>
      </p:sp>
      <p:sp>
        <p:nvSpPr>
          <p:cNvPr id="5" name="Platshållare för bildnummer 4"/>
          <p:cNvSpPr>
            <a:spLocks noGrp="1"/>
          </p:cNvSpPr>
          <p:nvPr>
            <p:ph type="sldNum" sz="quarter" idx="11"/>
          </p:nvPr>
        </p:nvSpPr>
        <p:spPr/>
        <p:txBody>
          <a:bodyPr/>
          <a:lstStyle/>
          <a:p>
            <a:pPr>
              <a:defRPr/>
            </a:pPr>
            <a:fld id="{2C01DB3B-2399-F341-B474-AE739D6ABF41}" type="slidenum">
              <a:rPr lang="sv-SE" smtClean="0"/>
              <a:pPr>
                <a:defRPr/>
              </a:pPr>
              <a:t>5</a:t>
            </a:fld>
            <a:endParaRPr lang="sv-SE"/>
          </a:p>
        </p:txBody>
      </p:sp>
      <p:sp>
        <p:nvSpPr>
          <p:cNvPr id="7" name="Text Box 10"/>
          <p:cNvSpPr txBox="1">
            <a:spLocks noChangeArrowheads="1"/>
          </p:cNvSpPr>
          <p:nvPr/>
        </p:nvSpPr>
        <p:spPr bwMode="auto">
          <a:xfrm>
            <a:off x="2931097" y="868363"/>
            <a:ext cx="24574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a:solidFill>
                  <a:schemeClr val="bg1"/>
                </a:solidFill>
                <a:latin typeface="Times New Roman" pitchFamily="18" charset="0"/>
                <a:ea typeface="ＭＳ Ｐゴシック" charset="-128"/>
              </a:defRPr>
            </a:lvl1pPr>
            <a:lvl2pPr marL="742950" indent="-285750" eaLnBrk="0" hangingPunct="0">
              <a:defRPr sz="1400">
                <a:solidFill>
                  <a:schemeClr val="bg1"/>
                </a:solidFill>
                <a:latin typeface="Times New Roman" pitchFamily="18" charset="0"/>
                <a:ea typeface="ＭＳ Ｐゴシック" charset="-128"/>
              </a:defRPr>
            </a:lvl2pPr>
            <a:lvl3pPr marL="1143000" indent="-228600" eaLnBrk="0" hangingPunct="0">
              <a:defRPr sz="1400">
                <a:solidFill>
                  <a:schemeClr val="bg1"/>
                </a:solidFill>
                <a:latin typeface="Times New Roman" pitchFamily="18" charset="0"/>
                <a:ea typeface="ＭＳ Ｐゴシック" charset="-128"/>
              </a:defRPr>
            </a:lvl3pPr>
            <a:lvl4pPr marL="1600200" indent="-228600" eaLnBrk="0" hangingPunct="0">
              <a:defRPr sz="1400">
                <a:solidFill>
                  <a:schemeClr val="bg1"/>
                </a:solidFill>
                <a:latin typeface="Times New Roman" pitchFamily="18" charset="0"/>
                <a:ea typeface="ＭＳ Ｐゴシック" charset="-128"/>
              </a:defRPr>
            </a:lvl4pPr>
            <a:lvl5pPr marL="2057400" indent="-228600" eaLnBrk="0" hangingPunct="0">
              <a:defRPr sz="1400">
                <a:solidFill>
                  <a:schemeClr val="bg1"/>
                </a:solidFill>
                <a:latin typeface="Times New Roman" pitchFamily="18" charset="0"/>
                <a:ea typeface="ＭＳ Ｐゴシック" charset="-128"/>
              </a:defRPr>
            </a:lvl5pPr>
            <a:lvl6pPr marL="25146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6pPr>
            <a:lvl7pPr marL="29718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7pPr>
            <a:lvl8pPr marL="34290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8pPr>
            <a:lvl9pPr marL="38862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9pPr>
          </a:lstStyle>
          <a:p>
            <a:pPr eaLnBrk="1" hangingPunct="1">
              <a:defRPr/>
            </a:pPr>
            <a:r>
              <a:rPr lang="sv-SE" sz="2000" dirty="0">
                <a:solidFill>
                  <a:schemeClr val="tx1"/>
                </a:solidFill>
                <a:latin typeface="Calibri" pitchFamily="34" charset="0"/>
                <a:cs typeface="Calibri" pitchFamily="34" charset="0"/>
              </a:rPr>
              <a:t>Höga krav på sig själv</a:t>
            </a:r>
          </a:p>
        </p:txBody>
      </p:sp>
      <p:sp>
        <p:nvSpPr>
          <p:cNvPr id="8" name="Text Box 9"/>
          <p:cNvSpPr txBox="1">
            <a:spLocks noChangeArrowheads="1"/>
          </p:cNvSpPr>
          <p:nvPr/>
        </p:nvSpPr>
        <p:spPr bwMode="auto">
          <a:xfrm>
            <a:off x="6531547" y="1773238"/>
            <a:ext cx="14874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v-SE" sz="2000" dirty="0">
                <a:latin typeface="Calibri"/>
                <a:ea typeface="ＭＳ Ｐゴシック" charset="0"/>
                <a:cs typeface="Calibri"/>
              </a:rPr>
              <a:t>Ont i magen</a:t>
            </a:r>
          </a:p>
        </p:txBody>
      </p:sp>
      <p:sp>
        <p:nvSpPr>
          <p:cNvPr id="9" name="Text Box 8"/>
          <p:cNvSpPr txBox="1">
            <a:spLocks noChangeArrowheads="1"/>
          </p:cNvSpPr>
          <p:nvPr/>
        </p:nvSpPr>
        <p:spPr bwMode="auto">
          <a:xfrm>
            <a:off x="7252272" y="3357563"/>
            <a:ext cx="1069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a:solidFill>
                  <a:schemeClr val="bg1"/>
                </a:solidFill>
                <a:latin typeface="Times New Roman" pitchFamily="18" charset="0"/>
                <a:ea typeface="ＭＳ Ｐゴシック" charset="-128"/>
              </a:defRPr>
            </a:lvl1pPr>
            <a:lvl2pPr marL="742950" indent="-285750" eaLnBrk="0" hangingPunct="0">
              <a:defRPr sz="1400">
                <a:solidFill>
                  <a:schemeClr val="bg1"/>
                </a:solidFill>
                <a:latin typeface="Times New Roman" pitchFamily="18" charset="0"/>
                <a:ea typeface="ＭＳ Ｐゴシック" charset="-128"/>
              </a:defRPr>
            </a:lvl2pPr>
            <a:lvl3pPr marL="1143000" indent="-228600" eaLnBrk="0" hangingPunct="0">
              <a:defRPr sz="1400">
                <a:solidFill>
                  <a:schemeClr val="bg1"/>
                </a:solidFill>
                <a:latin typeface="Times New Roman" pitchFamily="18" charset="0"/>
                <a:ea typeface="ＭＳ Ｐゴシック" charset="-128"/>
              </a:defRPr>
            </a:lvl3pPr>
            <a:lvl4pPr marL="1600200" indent="-228600" eaLnBrk="0" hangingPunct="0">
              <a:defRPr sz="1400">
                <a:solidFill>
                  <a:schemeClr val="bg1"/>
                </a:solidFill>
                <a:latin typeface="Times New Roman" pitchFamily="18" charset="0"/>
                <a:ea typeface="ＭＳ Ｐゴシック" charset="-128"/>
              </a:defRPr>
            </a:lvl4pPr>
            <a:lvl5pPr marL="2057400" indent="-228600" eaLnBrk="0" hangingPunct="0">
              <a:defRPr sz="1400">
                <a:solidFill>
                  <a:schemeClr val="bg1"/>
                </a:solidFill>
                <a:latin typeface="Times New Roman" pitchFamily="18" charset="0"/>
                <a:ea typeface="ＭＳ Ｐゴシック" charset="-128"/>
              </a:defRPr>
            </a:lvl5pPr>
            <a:lvl6pPr marL="25146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6pPr>
            <a:lvl7pPr marL="29718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7pPr>
            <a:lvl8pPr marL="34290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8pPr>
            <a:lvl9pPr marL="38862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9pPr>
          </a:lstStyle>
          <a:p>
            <a:pPr eaLnBrk="1" hangingPunct="1">
              <a:defRPr/>
            </a:pPr>
            <a:r>
              <a:rPr lang="sv-SE" sz="2000" dirty="0">
                <a:solidFill>
                  <a:schemeClr val="tx1"/>
                </a:solidFill>
                <a:latin typeface="Calibri" pitchFamily="34" charset="0"/>
                <a:cs typeface="Calibri" pitchFamily="34" charset="0"/>
              </a:rPr>
              <a:t>Trötthet</a:t>
            </a:r>
          </a:p>
        </p:txBody>
      </p:sp>
      <p:sp>
        <p:nvSpPr>
          <p:cNvPr id="10" name="Text Box 6"/>
          <p:cNvSpPr txBox="1">
            <a:spLocks noChangeArrowheads="1"/>
          </p:cNvSpPr>
          <p:nvPr/>
        </p:nvSpPr>
        <p:spPr bwMode="auto">
          <a:xfrm>
            <a:off x="6460109" y="4868863"/>
            <a:ext cx="13652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a:solidFill>
                  <a:schemeClr val="bg1"/>
                </a:solidFill>
                <a:latin typeface="Times New Roman" pitchFamily="18" charset="0"/>
                <a:ea typeface="ＭＳ Ｐゴシック" charset="-128"/>
              </a:defRPr>
            </a:lvl1pPr>
            <a:lvl2pPr marL="742950" indent="-285750" eaLnBrk="0" hangingPunct="0">
              <a:defRPr sz="1400">
                <a:solidFill>
                  <a:schemeClr val="bg1"/>
                </a:solidFill>
                <a:latin typeface="Times New Roman" pitchFamily="18" charset="0"/>
                <a:ea typeface="ＭＳ Ｐゴシック" charset="-128"/>
              </a:defRPr>
            </a:lvl2pPr>
            <a:lvl3pPr marL="1143000" indent="-228600" eaLnBrk="0" hangingPunct="0">
              <a:defRPr sz="1400">
                <a:solidFill>
                  <a:schemeClr val="bg1"/>
                </a:solidFill>
                <a:latin typeface="Times New Roman" pitchFamily="18" charset="0"/>
                <a:ea typeface="ＭＳ Ｐゴシック" charset="-128"/>
              </a:defRPr>
            </a:lvl3pPr>
            <a:lvl4pPr marL="1600200" indent="-228600" eaLnBrk="0" hangingPunct="0">
              <a:defRPr sz="1400">
                <a:solidFill>
                  <a:schemeClr val="bg1"/>
                </a:solidFill>
                <a:latin typeface="Times New Roman" pitchFamily="18" charset="0"/>
                <a:ea typeface="ＭＳ Ｐゴシック" charset="-128"/>
              </a:defRPr>
            </a:lvl4pPr>
            <a:lvl5pPr marL="2057400" indent="-228600" eaLnBrk="0" hangingPunct="0">
              <a:defRPr sz="1400">
                <a:solidFill>
                  <a:schemeClr val="bg1"/>
                </a:solidFill>
                <a:latin typeface="Times New Roman" pitchFamily="18" charset="0"/>
                <a:ea typeface="ＭＳ Ｐゴシック" charset="-128"/>
              </a:defRPr>
            </a:lvl5pPr>
            <a:lvl6pPr marL="25146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6pPr>
            <a:lvl7pPr marL="29718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7pPr>
            <a:lvl8pPr marL="34290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8pPr>
            <a:lvl9pPr marL="38862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9pPr>
          </a:lstStyle>
          <a:p>
            <a:pPr eaLnBrk="1" hangingPunct="1">
              <a:defRPr/>
            </a:pPr>
            <a:r>
              <a:rPr lang="sv-SE" sz="2000" dirty="0">
                <a:solidFill>
                  <a:schemeClr val="tx1"/>
                </a:solidFill>
                <a:latin typeface="Calibri" pitchFamily="34" charset="0"/>
                <a:cs typeface="Calibri" pitchFamily="34" charset="0"/>
              </a:rPr>
              <a:t>Dålig sömn</a:t>
            </a:r>
          </a:p>
        </p:txBody>
      </p:sp>
      <p:sp>
        <p:nvSpPr>
          <p:cNvPr id="11" name="Text Box 11"/>
          <p:cNvSpPr txBox="1">
            <a:spLocks noChangeArrowheads="1"/>
          </p:cNvSpPr>
          <p:nvPr/>
        </p:nvSpPr>
        <p:spPr bwMode="auto">
          <a:xfrm>
            <a:off x="3886200" y="5562600"/>
            <a:ext cx="825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v-SE" sz="2000" dirty="0">
                <a:latin typeface="Calibri"/>
                <a:ea typeface="ＭＳ Ｐゴシック" charset="0"/>
                <a:cs typeface="Calibri"/>
              </a:rPr>
              <a:t>Stress</a:t>
            </a:r>
          </a:p>
        </p:txBody>
      </p:sp>
      <p:sp>
        <p:nvSpPr>
          <p:cNvPr id="12" name="Text Box 7"/>
          <p:cNvSpPr txBox="1">
            <a:spLocks noChangeArrowheads="1"/>
          </p:cNvSpPr>
          <p:nvPr/>
        </p:nvSpPr>
        <p:spPr bwMode="auto">
          <a:xfrm>
            <a:off x="395288" y="5013325"/>
            <a:ext cx="2536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400">
                <a:solidFill>
                  <a:schemeClr val="bg1"/>
                </a:solidFill>
                <a:latin typeface="Times New Roman" pitchFamily="18" charset="0"/>
                <a:ea typeface="ＭＳ Ｐゴシック" charset="-128"/>
              </a:defRPr>
            </a:lvl1pPr>
            <a:lvl2pPr marL="742950" indent="-285750" eaLnBrk="0" hangingPunct="0">
              <a:defRPr sz="1400">
                <a:solidFill>
                  <a:schemeClr val="bg1"/>
                </a:solidFill>
                <a:latin typeface="Times New Roman" pitchFamily="18" charset="0"/>
                <a:ea typeface="ＭＳ Ｐゴシック" charset="-128"/>
              </a:defRPr>
            </a:lvl2pPr>
            <a:lvl3pPr marL="1143000" indent="-228600" eaLnBrk="0" hangingPunct="0">
              <a:defRPr sz="1400">
                <a:solidFill>
                  <a:schemeClr val="bg1"/>
                </a:solidFill>
                <a:latin typeface="Times New Roman" pitchFamily="18" charset="0"/>
                <a:ea typeface="ＭＳ Ｐゴシック" charset="-128"/>
              </a:defRPr>
            </a:lvl3pPr>
            <a:lvl4pPr marL="1600200" indent="-228600" eaLnBrk="0" hangingPunct="0">
              <a:defRPr sz="1400">
                <a:solidFill>
                  <a:schemeClr val="bg1"/>
                </a:solidFill>
                <a:latin typeface="Times New Roman" pitchFamily="18" charset="0"/>
                <a:ea typeface="ＭＳ Ｐゴシック" charset="-128"/>
              </a:defRPr>
            </a:lvl4pPr>
            <a:lvl5pPr marL="2057400" indent="-228600" eaLnBrk="0" hangingPunct="0">
              <a:defRPr sz="1400">
                <a:solidFill>
                  <a:schemeClr val="bg1"/>
                </a:solidFill>
                <a:latin typeface="Times New Roman" pitchFamily="18" charset="0"/>
                <a:ea typeface="ＭＳ Ｐゴシック" charset="-128"/>
              </a:defRPr>
            </a:lvl5pPr>
            <a:lvl6pPr marL="25146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6pPr>
            <a:lvl7pPr marL="29718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7pPr>
            <a:lvl8pPr marL="34290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8pPr>
            <a:lvl9pPr marL="38862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9pPr>
          </a:lstStyle>
          <a:p>
            <a:pPr eaLnBrk="1" hangingPunct="1">
              <a:defRPr/>
            </a:pPr>
            <a:r>
              <a:rPr lang="sv-SE" sz="2000" dirty="0">
                <a:solidFill>
                  <a:schemeClr val="tx1"/>
                </a:solidFill>
                <a:latin typeface="Calibri" pitchFamily="34" charset="0"/>
                <a:cs typeface="Calibri" pitchFamily="34" charset="0"/>
              </a:rPr>
              <a:t>Värk i axlar/nacke</a:t>
            </a:r>
          </a:p>
        </p:txBody>
      </p:sp>
      <p:sp>
        <p:nvSpPr>
          <p:cNvPr id="13" name="Text Box 5"/>
          <p:cNvSpPr txBox="1">
            <a:spLocks noChangeArrowheads="1"/>
          </p:cNvSpPr>
          <p:nvPr/>
        </p:nvSpPr>
        <p:spPr bwMode="auto">
          <a:xfrm>
            <a:off x="323850" y="3068638"/>
            <a:ext cx="16462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1400">
                <a:solidFill>
                  <a:schemeClr val="bg1"/>
                </a:solidFill>
                <a:latin typeface="Times New Roman" pitchFamily="18" charset="0"/>
                <a:ea typeface="ＭＳ Ｐゴシック" charset="-128"/>
              </a:defRPr>
            </a:lvl1pPr>
            <a:lvl2pPr marL="742950" indent="-285750" eaLnBrk="0" hangingPunct="0">
              <a:defRPr sz="1400">
                <a:solidFill>
                  <a:schemeClr val="bg1"/>
                </a:solidFill>
                <a:latin typeface="Times New Roman" pitchFamily="18" charset="0"/>
                <a:ea typeface="ＭＳ Ｐゴシック" charset="-128"/>
              </a:defRPr>
            </a:lvl2pPr>
            <a:lvl3pPr marL="1143000" indent="-228600" eaLnBrk="0" hangingPunct="0">
              <a:defRPr sz="1400">
                <a:solidFill>
                  <a:schemeClr val="bg1"/>
                </a:solidFill>
                <a:latin typeface="Times New Roman" pitchFamily="18" charset="0"/>
                <a:ea typeface="ＭＳ Ｐゴシック" charset="-128"/>
              </a:defRPr>
            </a:lvl3pPr>
            <a:lvl4pPr marL="1600200" indent="-228600" eaLnBrk="0" hangingPunct="0">
              <a:defRPr sz="1400">
                <a:solidFill>
                  <a:schemeClr val="bg1"/>
                </a:solidFill>
                <a:latin typeface="Times New Roman" pitchFamily="18" charset="0"/>
                <a:ea typeface="ＭＳ Ｐゴシック" charset="-128"/>
              </a:defRPr>
            </a:lvl4pPr>
            <a:lvl5pPr marL="2057400" indent="-228600" eaLnBrk="0" hangingPunct="0">
              <a:defRPr sz="1400">
                <a:solidFill>
                  <a:schemeClr val="bg1"/>
                </a:solidFill>
                <a:latin typeface="Times New Roman" pitchFamily="18" charset="0"/>
                <a:ea typeface="ＭＳ Ｐゴシック" charset="-128"/>
              </a:defRPr>
            </a:lvl5pPr>
            <a:lvl6pPr marL="25146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6pPr>
            <a:lvl7pPr marL="29718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7pPr>
            <a:lvl8pPr marL="34290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8pPr>
            <a:lvl9pPr marL="3886200" indent="-228600" eaLnBrk="0" fontAlgn="base" hangingPunct="0">
              <a:spcBef>
                <a:spcPct val="50000"/>
              </a:spcBef>
              <a:spcAft>
                <a:spcPct val="0"/>
              </a:spcAft>
              <a:defRPr sz="1400">
                <a:solidFill>
                  <a:schemeClr val="bg1"/>
                </a:solidFill>
                <a:latin typeface="Times New Roman" pitchFamily="18" charset="0"/>
                <a:ea typeface="ＭＳ Ｐゴシック" charset="-128"/>
              </a:defRPr>
            </a:lvl9pPr>
          </a:lstStyle>
          <a:p>
            <a:pPr eaLnBrk="1" hangingPunct="1">
              <a:defRPr/>
            </a:pPr>
            <a:r>
              <a:rPr lang="sv-SE" sz="2000" dirty="0">
                <a:solidFill>
                  <a:schemeClr val="tx1"/>
                </a:solidFill>
                <a:latin typeface="Calibri" pitchFamily="34" charset="0"/>
                <a:cs typeface="Calibri" pitchFamily="34" charset="0"/>
              </a:rPr>
              <a:t>Nedstämdhet</a:t>
            </a:r>
          </a:p>
        </p:txBody>
      </p:sp>
      <p:sp>
        <p:nvSpPr>
          <p:cNvPr id="14" name="Rectangle 3"/>
          <p:cNvSpPr>
            <a:spLocks noChangeArrowheads="1"/>
          </p:cNvSpPr>
          <p:nvPr/>
        </p:nvSpPr>
        <p:spPr bwMode="auto">
          <a:xfrm>
            <a:off x="772097" y="1844675"/>
            <a:ext cx="13430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sv-SE" sz="2000" dirty="0">
                <a:latin typeface="Calibri" pitchFamily="34" charset="0"/>
                <a:ea typeface="ＭＳ Ｐゴシック" charset="-128"/>
                <a:cs typeface="Calibri" pitchFamily="34" charset="0"/>
              </a:rPr>
              <a:t>Huvudvärk</a:t>
            </a:r>
          </a:p>
        </p:txBody>
      </p:sp>
      <p:pic>
        <p:nvPicPr>
          <p:cNvPr id="15" name="Picture 9" desc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602" y="1973263"/>
            <a:ext cx="2368061" cy="30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ruta 15"/>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949243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457200" y="304800"/>
            <a:ext cx="30908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pitchFamily="18" charset="0"/>
                <a:ea typeface="ＭＳ Ｐゴシック" pitchFamily="1" charset="-128"/>
              </a:defRPr>
            </a:lvl1pPr>
            <a:lvl2pPr marL="742950" indent="-285750" eaLnBrk="0" hangingPunct="0">
              <a:defRPr sz="2400">
                <a:solidFill>
                  <a:schemeClr val="tx1"/>
                </a:solidFill>
                <a:latin typeface="Times New Roman" pitchFamily="18" charset="0"/>
                <a:ea typeface="ＭＳ Ｐゴシック" pitchFamily="1" charset="-128"/>
              </a:defRPr>
            </a:lvl2pPr>
            <a:lvl3pPr marL="1143000" indent="-228600" eaLnBrk="0" hangingPunct="0">
              <a:defRPr sz="2400">
                <a:solidFill>
                  <a:schemeClr val="tx1"/>
                </a:solidFill>
                <a:latin typeface="Times New Roman" pitchFamily="18" charset="0"/>
                <a:ea typeface="ＭＳ Ｐゴシック" pitchFamily="1" charset="-128"/>
              </a:defRPr>
            </a:lvl3pPr>
            <a:lvl4pPr marL="1600200" indent="-228600" eaLnBrk="0" hangingPunct="0">
              <a:defRPr sz="2400">
                <a:solidFill>
                  <a:schemeClr val="tx1"/>
                </a:solidFill>
                <a:latin typeface="Times New Roman" pitchFamily="18" charset="0"/>
                <a:ea typeface="ＭＳ Ｐゴシック" pitchFamily="1" charset="-128"/>
              </a:defRPr>
            </a:lvl4pPr>
            <a:lvl5pPr marL="2057400" indent="-228600" eaLnBrk="0" hangingPunct="0">
              <a:defRPr sz="2400">
                <a:solidFill>
                  <a:schemeClr val="tx1"/>
                </a:solidFill>
                <a:latin typeface="Times New Roman" pitchFamily="18"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1" charset="-128"/>
              </a:defRPr>
            </a:lvl9pPr>
          </a:lstStyle>
          <a:p>
            <a:pPr eaLnBrk="1" hangingPunct="1">
              <a:defRPr/>
            </a:pPr>
            <a:r>
              <a:rPr lang="sv-SE" sz="1400" smtClean="0">
                <a:latin typeface="Arial" pitchFamily="34" charset="0"/>
              </a:rPr>
              <a:t>Vårdvetenskapligt forskningscentrum</a:t>
            </a:r>
          </a:p>
        </p:txBody>
      </p:sp>
      <p:pic>
        <p:nvPicPr>
          <p:cNvPr id="335875" name="Picture 3"/>
          <p:cNvPicPr>
            <a:picLocks noChangeAspect="1" noChangeArrowheads="1"/>
          </p:cNvPicPr>
          <p:nvPr/>
        </p:nvPicPr>
        <p:blipFill>
          <a:blip r:embed="rId2"/>
          <a:srcRect/>
          <a:stretch>
            <a:fillRect/>
          </a:stretch>
        </p:blipFill>
        <p:spPr bwMode="auto">
          <a:xfrm>
            <a:off x="833438" y="1198563"/>
            <a:ext cx="7853362"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35876" name="Rectangle 4"/>
          <p:cNvSpPr>
            <a:spLocks noChangeArrowheads="1"/>
          </p:cNvSpPr>
          <p:nvPr/>
        </p:nvSpPr>
        <p:spPr bwMode="auto">
          <a:xfrm>
            <a:off x="1730375" y="817563"/>
            <a:ext cx="5889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sv-SE" b="1">
                <a:solidFill>
                  <a:schemeClr val="tx2"/>
                </a:solidFill>
                <a:latin typeface="Arial" pitchFamily="34" charset="0"/>
                <a:ea typeface="ＭＳ Ｐゴシック" pitchFamily="1" charset="-128"/>
              </a:rPr>
              <a:t>Andel med olika slag av psykisk ohälsa</a:t>
            </a:r>
          </a:p>
        </p:txBody>
      </p:sp>
      <p:sp>
        <p:nvSpPr>
          <p:cNvPr id="335877" name="Rectangle 5"/>
          <p:cNvSpPr>
            <a:spLocks noChangeArrowheads="1"/>
          </p:cNvSpPr>
          <p:nvPr/>
        </p:nvSpPr>
        <p:spPr bwMode="auto">
          <a:xfrm>
            <a:off x="8032750" y="898525"/>
            <a:ext cx="606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buClr>
                <a:schemeClr val="accent1"/>
              </a:buClr>
              <a:buFont typeface="Wingdings" charset="0"/>
              <a:buNone/>
              <a:defRPr/>
            </a:pPr>
            <a:r>
              <a:rPr lang="sv-SE" sz="1000" b="1">
                <a:solidFill>
                  <a:srgbClr val="969696"/>
                </a:solidFill>
                <a:latin typeface="Arial" charset="0"/>
                <a:ea typeface="ＭＳ Ｐゴシック" charset="0"/>
              </a:rPr>
              <a:t>Figur 2</a:t>
            </a:r>
          </a:p>
        </p:txBody>
      </p:sp>
      <p:sp>
        <p:nvSpPr>
          <p:cNvPr id="335878" name="Rectangle 6"/>
          <p:cNvSpPr>
            <a:spLocks noChangeArrowheads="1"/>
          </p:cNvSpPr>
          <p:nvPr/>
        </p:nvSpPr>
        <p:spPr bwMode="auto">
          <a:xfrm rot="-5400000">
            <a:off x="-2230437" y="3230562"/>
            <a:ext cx="5162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defRPr/>
            </a:pPr>
            <a:r>
              <a:rPr lang="sv-SE" sz="2000" b="1">
                <a:solidFill>
                  <a:srgbClr val="969696"/>
                </a:solidFill>
                <a:latin typeface="Arial" pitchFamily="34" charset="0"/>
                <a:ea typeface="ＭＳ Ｐゴシック" pitchFamily="1" charset="-128"/>
              </a:rPr>
              <a:t>Tonåringars psykiska ohälsa i Örebro län</a:t>
            </a:r>
          </a:p>
        </p:txBody>
      </p:sp>
      <p:sp>
        <p:nvSpPr>
          <p:cNvPr id="7" name="textruta 6"/>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6182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4075" y="544848"/>
            <a:ext cx="3341914" cy="1143000"/>
          </a:xfrm>
        </p:spPr>
        <p:txBody>
          <a:bodyPr>
            <a:normAutofit fontScale="90000"/>
          </a:bodyPr>
          <a:lstStyle/>
          <a:p>
            <a:pPr algn="ctr"/>
            <a:r>
              <a:rPr lang="sv-SE" sz="2800" b="1" dirty="0">
                <a:latin typeface="Calibri" panose="020F0502020204030204" pitchFamily="34" charset="0"/>
              </a:rPr>
              <a:t>Psykisk ohälsa </a:t>
            </a:r>
            <a:br>
              <a:rPr lang="sv-SE" sz="2800" b="1" dirty="0">
                <a:latin typeface="Calibri" panose="020F0502020204030204" pitchFamily="34" charset="0"/>
              </a:rPr>
            </a:br>
            <a:r>
              <a:rPr lang="sv-SE" sz="2800" b="1" dirty="0">
                <a:latin typeface="Calibri" panose="020F0502020204030204" pitchFamily="34" charset="0"/>
              </a:rPr>
              <a:t>Psykiska besvär: </a:t>
            </a:r>
            <a:r>
              <a:rPr lang="sv-SE" dirty="0"/>
              <a:t/>
            </a:r>
            <a:br>
              <a:rPr lang="sv-SE" dirty="0"/>
            </a:br>
            <a:r>
              <a:rPr lang="sv-SE" sz="2200" b="1" dirty="0">
                <a:latin typeface="Calibri" panose="020F0502020204030204" pitchFamily="34" charset="0"/>
              </a:rPr>
              <a:t>11,13 och 15 år</a:t>
            </a:r>
          </a:p>
        </p:txBody>
      </p:sp>
      <p:sp>
        <p:nvSpPr>
          <p:cNvPr id="4" name="Platshållare för datum 3"/>
          <p:cNvSpPr>
            <a:spLocks noGrp="1"/>
          </p:cNvSpPr>
          <p:nvPr>
            <p:ph type="dt" sz="half" idx="10"/>
          </p:nvPr>
        </p:nvSpPr>
        <p:spPr/>
        <p:txBody>
          <a:bodyPr/>
          <a:lstStyle/>
          <a:p>
            <a:pPr>
              <a:defRPr/>
            </a:pPr>
            <a:fld id="{B0CBDD09-03AB-1F48-B374-23E9ED2060C8}" type="datetime1">
              <a:rPr lang="sv-SE" smtClean="0"/>
              <a:pPr>
                <a:defRPr/>
              </a:pPr>
              <a:t>2016-08-11</a:t>
            </a:fld>
            <a:endParaRPr lang="sv-SE"/>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886820"/>
            <a:ext cx="3176648" cy="446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3778732635"/>
              </p:ext>
            </p:extLst>
          </p:nvPr>
        </p:nvGraphicFramePr>
        <p:xfrm>
          <a:off x="3488383" y="5373216"/>
          <a:ext cx="5545364" cy="1112520"/>
        </p:xfrm>
        <a:graphic>
          <a:graphicData uri="http://schemas.openxmlformats.org/drawingml/2006/table">
            <a:tbl>
              <a:tblPr firstRow="1" bandRow="1">
                <a:tableStyleId>{5FD0F851-EC5A-4D38-B0AD-8093EC10F338}</a:tableStyleId>
              </a:tblPr>
              <a:tblGrid>
                <a:gridCol w="1440161">
                  <a:extLst>
                    <a:ext uri="{9D8B030D-6E8A-4147-A177-3AD203B41FA5}">
                      <a16:colId xmlns="" xmlns:a16="http://schemas.microsoft.com/office/drawing/2014/main" val="20000"/>
                    </a:ext>
                  </a:extLst>
                </a:gridCol>
                <a:gridCol w="1332521">
                  <a:extLst>
                    <a:ext uri="{9D8B030D-6E8A-4147-A177-3AD203B41FA5}">
                      <a16:colId xmlns="" xmlns:a16="http://schemas.microsoft.com/office/drawing/2014/main" val="20001"/>
                    </a:ext>
                  </a:extLst>
                </a:gridCol>
                <a:gridCol w="1386341">
                  <a:extLst>
                    <a:ext uri="{9D8B030D-6E8A-4147-A177-3AD203B41FA5}">
                      <a16:colId xmlns="" xmlns:a16="http://schemas.microsoft.com/office/drawing/2014/main" val="20002"/>
                    </a:ext>
                  </a:extLst>
                </a:gridCol>
                <a:gridCol w="1386341">
                  <a:extLst>
                    <a:ext uri="{9D8B030D-6E8A-4147-A177-3AD203B41FA5}">
                      <a16:colId xmlns="" xmlns:a16="http://schemas.microsoft.com/office/drawing/2014/main" val="20003"/>
                    </a:ext>
                  </a:extLst>
                </a:gridCol>
              </a:tblGrid>
              <a:tr h="370840">
                <a:tc>
                  <a:txBody>
                    <a:bodyPr/>
                    <a:lstStyle/>
                    <a:p>
                      <a:r>
                        <a:rPr lang="sv-SE" sz="1700" dirty="0"/>
                        <a:t>NEDSTÄMD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11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13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15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sv-SE" dirty="0"/>
                        <a:t>Flickor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28 %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48 %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61 %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r>
                        <a:rPr lang="sv-SE" dirty="0"/>
                        <a:t>Pojkar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22 %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27 %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3854" y="59374"/>
            <a:ext cx="5191969" cy="5010513"/>
          </a:xfrm>
          <a:prstGeom prst="rect">
            <a:avLst/>
          </a:prstGeom>
        </p:spPr>
      </p:pic>
      <p:sp>
        <p:nvSpPr>
          <p:cNvPr id="8" name="Ellips 7"/>
          <p:cNvSpPr/>
          <p:nvPr/>
        </p:nvSpPr>
        <p:spPr>
          <a:xfrm>
            <a:off x="7884367" y="5803354"/>
            <a:ext cx="866775" cy="36195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269732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4075" y="544848"/>
            <a:ext cx="3341914" cy="1143000"/>
          </a:xfrm>
        </p:spPr>
        <p:txBody>
          <a:bodyPr>
            <a:normAutofit fontScale="90000"/>
          </a:bodyPr>
          <a:lstStyle/>
          <a:p>
            <a:pPr algn="ctr"/>
            <a:r>
              <a:rPr lang="sv-SE" sz="2800" b="1" dirty="0" smtClean="0">
                <a:latin typeface="Calibri" panose="020F0502020204030204" pitchFamily="34" charset="0"/>
              </a:rPr>
              <a:t>Psykisk ohälsa </a:t>
            </a:r>
            <a:r>
              <a:rPr lang="sv-SE" sz="2800" b="1" dirty="0">
                <a:latin typeface="Calibri" panose="020F0502020204030204" pitchFamily="34" charset="0"/>
              </a:rPr>
              <a:t/>
            </a:r>
            <a:br>
              <a:rPr lang="sv-SE" sz="2800" b="1" dirty="0">
                <a:latin typeface="Calibri" panose="020F0502020204030204" pitchFamily="34" charset="0"/>
              </a:rPr>
            </a:br>
            <a:r>
              <a:rPr lang="sv-SE" sz="2800" b="1" dirty="0">
                <a:latin typeface="Calibri" panose="020F0502020204030204" pitchFamily="34" charset="0"/>
              </a:rPr>
              <a:t>Somatiska besvär: </a:t>
            </a:r>
            <a:r>
              <a:rPr lang="sv-SE" b="1" dirty="0">
                <a:latin typeface="Calibri" panose="020F0502020204030204" pitchFamily="34" charset="0"/>
              </a:rPr>
              <a:t/>
            </a:r>
            <a:br>
              <a:rPr lang="sv-SE" b="1" dirty="0">
                <a:latin typeface="Calibri" panose="020F0502020204030204" pitchFamily="34" charset="0"/>
              </a:rPr>
            </a:br>
            <a:r>
              <a:rPr lang="sv-SE" sz="2200" b="1" dirty="0">
                <a:latin typeface="Calibri" panose="020F0502020204030204" pitchFamily="34" charset="0"/>
              </a:rPr>
              <a:t>11,13 och 15 år</a:t>
            </a:r>
          </a:p>
        </p:txBody>
      </p:sp>
      <p:sp>
        <p:nvSpPr>
          <p:cNvPr id="4" name="Platshållare för datum 3"/>
          <p:cNvSpPr>
            <a:spLocks noGrp="1"/>
          </p:cNvSpPr>
          <p:nvPr>
            <p:ph type="dt" sz="half" idx="10"/>
          </p:nvPr>
        </p:nvSpPr>
        <p:spPr/>
        <p:txBody>
          <a:bodyPr/>
          <a:lstStyle/>
          <a:p>
            <a:pPr>
              <a:defRPr/>
            </a:pPr>
            <a:fld id="{B0CBDD09-03AB-1F48-B374-23E9ED2060C8}" type="datetime1">
              <a:rPr lang="sv-SE" smtClean="0"/>
              <a:pPr>
                <a:defRPr/>
              </a:pPr>
              <a:t>2016-08-11</a:t>
            </a:fld>
            <a:endParaRPr lang="sv-SE"/>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512" y="1886820"/>
            <a:ext cx="3176648" cy="446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739" y="200462"/>
            <a:ext cx="5155003" cy="4882753"/>
          </a:xfrm>
          <a:prstGeom prst="rect">
            <a:avLst/>
          </a:prstGeom>
        </p:spPr>
      </p:pic>
      <p:graphicFrame>
        <p:nvGraphicFramePr>
          <p:cNvPr id="7" name="Tabell 6"/>
          <p:cNvGraphicFramePr>
            <a:graphicFrameLocks noGrp="1"/>
          </p:cNvGraphicFramePr>
          <p:nvPr>
            <p:extLst>
              <p:ext uri="{D42A27DB-BD31-4B8C-83A1-F6EECF244321}">
                <p14:modId xmlns:p14="http://schemas.microsoft.com/office/powerpoint/2010/main" val="90890151"/>
              </p:ext>
            </p:extLst>
          </p:nvPr>
        </p:nvGraphicFramePr>
        <p:xfrm>
          <a:off x="3425920" y="5117907"/>
          <a:ext cx="5724128" cy="1407437"/>
        </p:xfrm>
        <a:graphic>
          <a:graphicData uri="http://schemas.openxmlformats.org/drawingml/2006/table">
            <a:tbl>
              <a:tblPr firstRow="1" bandRow="1">
                <a:tableStyleId>{5FD0F851-EC5A-4D38-B0AD-8093EC10F338}</a:tableStyleId>
              </a:tblPr>
              <a:tblGrid>
                <a:gridCol w="1512169">
                  <a:extLst>
                    <a:ext uri="{9D8B030D-6E8A-4147-A177-3AD203B41FA5}">
                      <a16:colId xmlns="" xmlns:a16="http://schemas.microsoft.com/office/drawing/2014/main" val="20000"/>
                    </a:ext>
                  </a:extLst>
                </a:gridCol>
                <a:gridCol w="1349895">
                  <a:extLst>
                    <a:ext uri="{9D8B030D-6E8A-4147-A177-3AD203B41FA5}">
                      <a16:colId xmlns="" xmlns:a16="http://schemas.microsoft.com/office/drawing/2014/main" val="20001"/>
                    </a:ext>
                  </a:extLst>
                </a:gridCol>
                <a:gridCol w="1431032">
                  <a:extLst>
                    <a:ext uri="{9D8B030D-6E8A-4147-A177-3AD203B41FA5}">
                      <a16:colId xmlns="" xmlns:a16="http://schemas.microsoft.com/office/drawing/2014/main" val="20002"/>
                    </a:ext>
                  </a:extLst>
                </a:gridCol>
                <a:gridCol w="1431032">
                  <a:extLst>
                    <a:ext uri="{9D8B030D-6E8A-4147-A177-3AD203B41FA5}">
                      <a16:colId xmlns="" xmlns:a16="http://schemas.microsoft.com/office/drawing/2014/main" val="20003"/>
                    </a:ext>
                  </a:extLst>
                </a:gridCol>
              </a:tblGrid>
              <a:tr h="617107">
                <a:tc>
                  <a:txBody>
                    <a:bodyPr/>
                    <a:lstStyle/>
                    <a:p>
                      <a:r>
                        <a:rPr lang="sv-SE" sz="1600" dirty="0" smtClean="0"/>
                        <a:t>HUVUDVÄRK</a:t>
                      </a:r>
                      <a:endParaRPr lang="sv-SE"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11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13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15 år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95165">
                <a:tc>
                  <a:txBody>
                    <a:bodyPr/>
                    <a:lstStyle/>
                    <a:p>
                      <a:r>
                        <a:rPr lang="sv-SE" dirty="0"/>
                        <a:t>Flickor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32 %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51 %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95165">
                <a:tc>
                  <a:txBody>
                    <a:bodyPr/>
                    <a:lstStyle/>
                    <a:p>
                      <a:r>
                        <a:rPr lang="sv-SE" dirty="0"/>
                        <a:t>Pojkar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28 %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sv-SE" dirty="0"/>
                        <a:t>28 %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8" name="Ellips 7"/>
          <p:cNvSpPr/>
          <p:nvPr/>
        </p:nvSpPr>
        <p:spPr>
          <a:xfrm>
            <a:off x="7884368" y="5805264"/>
            <a:ext cx="866775" cy="36195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textruta 8"/>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33101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676" y="764704"/>
            <a:ext cx="3651662" cy="1143000"/>
          </a:xfrm>
        </p:spPr>
        <p:txBody>
          <a:bodyPr>
            <a:normAutofit fontScale="90000"/>
          </a:bodyPr>
          <a:lstStyle/>
          <a:p>
            <a:pPr algn="ctr"/>
            <a:r>
              <a:rPr lang="sv-SE" sz="2400" dirty="0"/>
              <a:t>Fysisk aktivitet, rekommendation för barn: 60 min/dagen</a:t>
            </a:r>
          </a:p>
        </p:txBody>
      </p:sp>
      <p:pic>
        <p:nvPicPr>
          <p:cNvPr id="6" name="Platshållare för innehåll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2276872"/>
            <a:ext cx="3256054" cy="4459714"/>
          </a:xfrm>
        </p:spPr>
      </p:pic>
      <p:sp>
        <p:nvSpPr>
          <p:cNvPr id="5" name="Platshållare för bildnummer 4"/>
          <p:cNvSpPr>
            <a:spLocks noGrp="1"/>
          </p:cNvSpPr>
          <p:nvPr>
            <p:ph type="sldNum" sz="quarter" idx="11"/>
          </p:nvPr>
        </p:nvSpPr>
        <p:spPr/>
        <p:txBody>
          <a:bodyPr/>
          <a:lstStyle/>
          <a:p>
            <a:pPr>
              <a:defRPr/>
            </a:pPr>
            <a:fld id="{2C01DB3B-2399-F341-B474-AE739D6ABF41}" type="slidenum">
              <a:rPr lang="sv-SE" smtClean="0"/>
              <a:pPr>
                <a:defRPr/>
              </a:pPr>
              <a:t>9</a:t>
            </a:fld>
            <a:endParaRPr lang="sv-SE"/>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317" y="27384"/>
            <a:ext cx="5091683" cy="6858000"/>
          </a:xfrm>
          <a:prstGeom prst="rect">
            <a:avLst/>
          </a:prstGeom>
        </p:spPr>
      </p:pic>
      <p:sp>
        <p:nvSpPr>
          <p:cNvPr id="7" name="textruta 6"/>
          <p:cNvSpPr txBox="1"/>
          <p:nvPr/>
        </p:nvSpPr>
        <p:spPr>
          <a:xfrm>
            <a:off x="6947335" y="6557282"/>
            <a:ext cx="2161169" cy="400110"/>
          </a:xfrm>
          <a:prstGeom prst="rect">
            <a:avLst/>
          </a:prstGeom>
          <a:noFill/>
        </p:spPr>
        <p:txBody>
          <a:bodyPr wrap="none" rtlCol="0">
            <a:spAutoFit/>
          </a:bodyPr>
          <a:lstStyle/>
          <a:p>
            <a:pPr algn="r"/>
            <a:r>
              <a:rPr lang="en-GB" altLang="sv-SE" sz="2000" b="1" i="1" dirty="0">
                <a:solidFill>
                  <a:schemeClr val="bg1">
                    <a:lumMod val="50000"/>
                  </a:schemeClr>
                </a:solidFill>
                <a:latin typeface="Calibri" pitchFamily="34" charset="0"/>
                <a:ea typeface="MS PGothic" pitchFamily="34" charset="-128"/>
              </a:rPr>
              <a:t>Anna </a:t>
            </a:r>
            <a:r>
              <a:rPr lang="en-GB" altLang="sv-SE" sz="2000" b="1" i="1" dirty="0" smtClean="0">
                <a:solidFill>
                  <a:schemeClr val="bg1">
                    <a:lumMod val="50000"/>
                  </a:schemeClr>
                </a:solidFill>
                <a:latin typeface="Calibri" pitchFamily="34" charset="0"/>
                <a:ea typeface="MS PGothic" pitchFamily="34" charset="-128"/>
              </a:rPr>
              <a:t>Duberg 2016</a:t>
            </a:r>
            <a:endParaRPr lang="sv-SE" sz="2000" b="1" i="1" dirty="0">
              <a:solidFill>
                <a:schemeClr val="bg1">
                  <a:lumMod val="50000"/>
                </a:schemeClr>
              </a:solidFill>
            </a:endParaRPr>
          </a:p>
        </p:txBody>
      </p:sp>
    </p:spTree>
    <p:extLst>
      <p:ext uri="{BB962C8B-B14F-4D97-AF65-F5344CB8AC3E}">
        <p14:creationId xmlns:p14="http://schemas.microsoft.com/office/powerpoint/2010/main" val="358878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Region Örebro län">
  <a:themeElements>
    <a:clrScheme name="Region Örebro län">
      <a:dk1>
        <a:sysClr val="windowText" lastClr="000000"/>
      </a:dk1>
      <a:lt1>
        <a:sysClr val="window" lastClr="FFFFFF"/>
      </a:lt1>
      <a:dk2>
        <a:srgbClr val="1F497D"/>
      </a:dk2>
      <a:lt2>
        <a:srgbClr val="EEECE1"/>
      </a:lt2>
      <a:accent1>
        <a:srgbClr val="004F9E"/>
      </a:accent1>
      <a:accent2>
        <a:srgbClr val="66BDE5"/>
      </a:accent2>
      <a:accent3>
        <a:srgbClr val="5AB031"/>
      </a:accent3>
      <a:accent4>
        <a:srgbClr val="B9D87B"/>
      </a:accent4>
      <a:accent5>
        <a:srgbClr val="B2DEF2"/>
      </a:accent5>
      <a:accent6>
        <a:srgbClr val="DCEBBD"/>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Region Örebro län">
      <a:dk1>
        <a:sysClr val="windowText" lastClr="000000"/>
      </a:dk1>
      <a:lt1>
        <a:sysClr val="window" lastClr="FFFFFF"/>
      </a:lt1>
      <a:dk2>
        <a:srgbClr val="1F497D"/>
      </a:dk2>
      <a:lt2>
        <a:srgbClr val="EEECE1"/>
      </a:lt2>
      <a:accent1>
        <a:srgbClr val="004F9E"/>
      </a:accent1>
      <a:accent2>
        <a:srgbClr val="66BDE5"/>
      </a:accent2>
      <a:accent3>
        <a:srgbClr val="5AB031"/>
      </a:accent3>
      <a:accent4>
        <a:srgbClr val="B9D87B"/>
      </a:accent4>
      <a:accent5>
        <a:srgbClr val="B2DEF2"/>
      </a:accent5>
      <a:accent6>
        <a:srgbClr val="DCEBBD"/>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Region Örebro län</Template>
  <TotalTime>3279</TotalTime>
  <Words>1399</Words>
  <Application>Microsoft Office PowerPoint</Application>
  <PresentationFormat>Bildspel på skärmen (4:3)</PresentationFormat>
  <Paragraphs>267</Paragraphs>
  <Slides>38</Slides>
  <Notes>12</Notes>
  <HiddenSlides>0</HiddenSlides>
  <MMClips>0</MMClips>
  <ScaleCrop>false</ScaleCrop>
  <HeadingPairs>
    <vt:vector size="6" baseType="variant">
      <vt:variant>
        <vt:lpstr>Tema</vt:lpstr>
      </vt:variant>
      <vt:variant>
        <vt:i4>2</vt:i4>
      </vt:variant>
      <vt:variant>
        <vt:lpstr>Serverprogram för OLE-inbäddning</vt:lpstr>
      </vt:variant>
      <vt:variant>
        <vt:i4>2</vt:i4>
      </vt:variant>
      <vt:variant>
        <vt:lpstr>Bildrubriker</vt:lpstr>
      </vt:variant>
      <vt:variant>
        <vt:i4>38</vt:i4>
      </vt:variant>
    </vt:vector>
  </HeadingPairs>
  <TitlesOfParts>
    <vt:vector size="42" baseType="lpstr">
      <vt:lpstr>Presentation Region Örebro län</vt:lpstr>
      <vt:lpstr>Tema1</vt:lpstr>
      <vt:lpstr>Diagram</vt:lpstr>
      <vt:lpstr>Clip</vt:lpstr>
      <vt:lpstr>Dans för psykisk hälsa!?  Nyckelfaktorer från forskning med tonårsflickor i fokus. </vt:lpstr>
      <vt:lpstr>The way you feel – you move The way you move – you feel  </vt:lpstr>
      <vt:lpstr>PowerPoint-presentation</vt:lpstr>
      <vt:lpstr>PowerPoint-presentation</vt:lpstr>
      <vt:lpstr>PowerPoint-presentation</vt:lpstr>
      <vt:lpstr>PowerPoint-presentation</vt:lpstr>
      <vt:lpstr>Psykisk ohälsa  Psykiska besvär:  11,13 och 15 år</vt:lpstr>
      <vt:lpstr>Psykisk ohälsa  Somatiska besvär:  11,13 och 15 år</vt:lpstr>
      <vt:lpstr>Fysisk aktivitet, rekommendation för barn: 60 min/dagen</vt:lpstr>
      <vt:lpstr>PowerPoint-presentation</vt:lpstr>
      <vt:lpstr>PowerPoint-presentation</vt:lpstr>
      <vt:lpstr>PowerPoint-presentation</vt:lpstr>
      <vt:lpstr>Dansprojektet Samarbete mellan Universitetssjukvårdens Forskningscentrum, USÖ, &amp; Skolhälsovården, Örebro kommun. </vt:lpstr>
      <vt:lpstr>Dansprojektet</vt:lpstr>
      <vt:lpstr>Målgrupp: flickor 13-18 år med återkommande upplevd</vt:lpstr>
      <vt:lpstr>Centrala aspekter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Kostnadseffektiviteten berodde på: 1. billig insats 2. minskat antal skolsköterskebesök (dansgruppen minskade 54 %, kontrollgrupp 25 %)  3. vinster i livskvalitet (p =.04) räknat i QALY (vinst = 0.1):</vt:lpstr>
      <vt:lpstr>PowerPoint-presentation</vt:lpstr>
      <vt:lpstr> Fokusskifte </vt:lpstr>
      <vt:lpstr>Fler möjliga verkningsmekanismer </vt:lpstr>
      <vt:lpstr>PowerPoint-presentation</vt:lpstr>
      <vt:lpstr>PowerPoint-presentation</vt:lpstr>
      <vt:lpstr>PowerPoint-presentation</vt:lpstr>
      <vt:lpstr>PowerPoint-presentation</vt:lpstr>
      <vt:lpstr>”Hur brukar du tycka att det är/känna dig på  Idrott och Hälsa lektionerna?”</vt:lpstr>
      <vt:lpstr>Forskningsprojektet ”Just in TIME”  Universitetssjukvårdens Forskningscentrum och Barnkliniken, Region Örebro Län i samarbete med Örebro Universitet </vt:lpstr>
      <vt:lpstr>PowerPoint-presentation</vt:lpstr>
    </vt:vector>
  </TitlesOfParts>
  <Company>Örebro läns landsting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Örebro län</dc:title>
  <dc:creator>Blom Maja, LK Kommunikation</dc:creator>
  <cp:lastModifiedBy>Duberg Anna, PSYK BUV</cp:lastModifiedBy>
  <cp:revision>468</cp:revision>
  <cp:lastPrinted>2015-05-28T12:57:13Z</cp:lastPrinted>
  <dcterms:created xsi:type="dcterms:W3CDTF">2015-01-28T09:05:24Z</dcterms:created>
  <dcterms:modified xsi:type="dcterms:W3CDTF">2016-08-11T13:49:56Z</dcterms:modified>
</cp:coreProperties>
</file>